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74" r:id="rId3"/>
    <p:sldId id="280" r:id="rId4"/>
    <p:sldId id="281" r:id="rId5"/>
    <p:sldId id="282" r:id="rId6"/>
    <p:sldId id="274" r:id="rId7"/>
    <p:sldId id="276" r:id="rId8"/>
    <p:sldId id="328" r:id="rId9"/>
    <p:sldId id="329" r:id="rId10"/>
    <p:sldId id="327" r:id="rId11"/>
    <p:sldId id="354" r:id="rId12"/>
    <p:sldId id="287" r:id="rId13"/>
    <p:sldId id="358" r:id="rId14"/>
    <p:sldId id="356" r:id="rId15"/>
    <p:sldId id="357" r:id="rId16"/>
    <p:sldId id="330" r:id="rId17"/>
    <p:sldId id="341" r:id="rId18"/>
    <p:sldId id="331" r:id="rId19"/>
    <p:sldId id="332" r:id="rId20"/>
    <p:sldId id="333" r:id="rId21"/>
    <p:sldId id="360" r:id="rId22"/>
    <p:sldId id="342" r:id="rId23"/>
    <p:sldId id="300" r:id="rId24"/>
    <p:sldId id="301" r:id="rId25"/>
    <p:sldId id="343" r:id="rId26"/>
    <p:sldId id="344" r:id="rId27"/>
    <p:sldId id="336" r:id="rId28"/>
    <p:sldId id="340" r:id="rId29"/>
    <p:sldId id="334" r:id="rId30"/>
    <p:sldId id="335" r:id="rId31"/>
    <p:sldId id="337" r:id="rId32"/>
    <p:sldId id="338" r:id="rId33"/>
    <p:sldId id="339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9" r:id="rId42"/>
    <p:sldId id="368" r:id="rId43"/>
    <p:sldId id="370" r:id="rId44"/>
    <p:sldId id="371" r:id="rId45"/>
    <p:sldId id="372" r:id="rId46"/>
    <p:sldId id="373" r:id="rId47"/>
    <p:sldId id="346" r:id="rId48"/>
    <p:sldId id="347" r:id="rId49"/>
    <p:sldId id="345" r:id="rId50"/>
    <p:sldId id="348" r:id="rId51"/>
    <p:sldId id="349" r:id="rId52"/>
    <p:sldId id="350" r:id="rId53"/>
    <p:sldId id="352" r:id="rId54"/>
    <p:sldId id="359" r:id="rId55"/>
    <p:sldId id="268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5" autoAdjust="0"/>
    <p:restoredTop sz="90871" autoAdjust="0"/>
  </p:normalViewPr>
  <p:slideViewPr>
    <p:cSldViewPr>
      <p:cViewPr>
        <p:scale>
          <a:sx n="100" d="100"/>
          <a:sy n="100" d="100"/>
        </p:scale>
        <p:origin x="-2220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why taking log – because the asymmetry of +</a:t>
            </a:r>
            <a:r>
              <a:rPr lang="en-US" dirty="0" err="1" smtClean="0"/>
              <a:t>ve</a:t>
            </a:r>
            <a:r>
              <a:rPr lang="en-US" dirty="0" smtClean="0"/>
              <a:t> and –</a:t>
            </a:r>
            <a:r>
              <a:rPr lang="en-US" dirty="0" err="1" smtClean="0"/>
              <a:t>ve</a:t>
            </a:r>
            <a:r>
              <a:rPr lang="en-US" dirty="0" smtClean="0"/>
              <a:t>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smetrics.co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2876553_The_Smart_Device_for_Healthcare_Service_Iris_diagnosis_application" TargetMode="External"/><Relationship Id="rId2" Type="http://schemas.openxmlformats.org/officeDocument/2006/relationships/hyperlink" Target="https://www.alliancehealth.org.nz/tech-talks/data-digital-ai-app/app-uses-smartphone-selfies-to-screen-for-pancreatic-canc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quantopian.com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umer.ai/lear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9UewW8sF4gs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smallake.kr/wp-content/uploads/2017/08/Active-Learning-in-Trading-Algorithms.pdf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rch_engine_optimization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jector.tensorflow.org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" TargetMode="External"/><Relationship Id="rId2" Type="http://schemas.openxmlformats.org/officeDocument/2006/relationships/hyperlink" Target="https://en.wikipedia.org/wiki/Google_Traffi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://www.superfly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ata.gov.hk/en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Does Big Data Help Investment Decision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height, </a:t>
            </a:r>
            <a:r>
              <a:rPr lang="en-US" sz="1800" b="1" dirty="0">
                <a:solidFill>
                  <a:srgbClr val="0070C0"/>
                </a:solidFill>
              </a:rPr>
              <a:t>the </a:t>
            </a:r>
            <a:r>
              <a:rPr lang="en-US" sz="1800" b="1" dirty="0" smtClean="0">
                <a:solidFill>
                  <a:srgbClr val="0070C0"/>
                </a:solidFill>
              </a:rPr>
              <a:t>crescent-shaped shadows </a:t>
            </a:r>
            <a:r>
              <a:rPr lang="en-US" sz="1800" b="1" dirty="0">
                <a:solidFill>
                  <a:srgbClr val="0070C0"/>
                </a:solidFill>
              </a:rPr>
              <a:t>cast by the sun also change shape</a:t>
            </a:r>
            <a:r>
              <a:rPr lang="en-US" sz="1800" dirty="0"/>
              <a:t>. </a:t>
            </a:r>
            <a:r>
              <a:rPr lang="en-US" sz="1800" dirty="0" smtClean="0"/>
              <a:t>By </a:t>
            </a:r>
            <a:r>
              <a:rPr lang="en-US" sz="1800" b="1" dirty="0" smtClean="0">
                <a:solidFill>
                  <a:srgbClr val="0070C0"/>
                </a:solidFill>
              </a:rPr>
              <a:t>tracking these shape changes (Deep Learning - CNN)</a:t>
            </a:r>
            <a:r>
              <a:rPr lang="en-US" sz="1800" dirty="0" smtClean="0"/>
              <a:t>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</a:t>
            </a:r>
            <a:r>
              <a:rPr lang="en-US" sz="1800" dirty="0" smtClean="0"/>
              <a:t>levels.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Satellite image: Parking Lots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>
                <a:solidFill>
                  <a:srgbClr val="0070C0"/>
                </a:solidFill>
              </a:rPr>
              <a:t>Satellite </a:t>
            </a:r>
            <a:r>
              <a:rPr lang="en-US" sz="1800" b="1" dirty="0">
                <a:solidFill>
                  <a:srgbClr val="0070C0"/>
                </a:solidFill>
              </a:rPr>
              <a:t>Imagery of Parking Lots and Trading Retail </a:t>
            </a:r>
            <a:r>
              <a:rPr lang="en-US" sz="1800" b="1" dirty="0" smtClean="0">
                <a:solidFill>
                  <a:srgbClr val="0070C0"/>
                </a:solidFill>
              </a:rPr>
              <a:t>Stocks </a:t>
            </a:r>
            <a:r>
              <a:rPr lang="en-US" sz="1800" dirty="0" smtClean="0"/>
              <a:t>from </a:t>
            </a:r>
            <a:r>
              <a:rPr lang="en-US" sz="1800" i="1" dirty="0" smtClean="0">
                <a:hlinkClick r:id="rId2"/>
              </a:rPr>
              <a:t>RS Metrics</a:t>
            </a:r>
            <a:r>
              <a:rPr lang="en-US" sz="1800" dirty="0" smtClean="0"/>
              <a:t> - </a:t>
            </a:r>
            <a:r>
              <a:rPr lang="en-US" sz="1800" dirty="0"/>
              <a:t>uses ~10 high-resolution satellites, </a:t>
            </a:r>
            <a:r>
              <a:rPr lang="en-US" sz="1800" dirty="0" smtClean="0"/>
              <a:t>orbiting the </a:t>
            </a:r>
            <a:r>
              <a:rPr lang="en-US" sz="1800" dirty="0"/>
              <a:t>Earth and </a:t>
            </a:r>
            <a:r>
              <a:rPr lang="en-US" sz="1800" dirty="0" smtClean="0"/>
              <a:t>imaging between the store opening hours. </a:t>
            </a:r>
            <a:r>
              <a:rPr lang="en-US" sz="1800" dirty="0"/>
              <a:t>Such data can be used to estimate retail traffic (e.g. at some ~50 </a:t>
            </a:r>
            <a:r>
              <a:rPr lang="en-US" sz="1800" dirty="0" smtClean="0"/>
              <a:t>retail chains)</a:t>
            </a:r>
            <a:endParaRPr lang="en-US" sz="1600" dirty="0"/>
          </a:p>
          <a:p>
            <a:pPr marL="0" indent="0"/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8" y="2924944"/>
            <a:ext cx="7315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95" y="551723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b="1" dirty="0" smtClean="0">
                <a:solidFill>
                  <a:srgbClr val="00B050"/>
                </a:solidFill>
              </a:rPr>
              <a:t>Other Ideas: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Road </a:t>
            </a:r>
            <a:r>
              <a:rPr lang="en-US" sz="1600" dirty="0"/>
              <a:t>cameras (video) to gauge car brands </a:t>
            </a:r>
            <a:r>
              <a:rPr lang="en-US" sz="1600" dirty="0" smtClean="0"/>
              <a:t>popularity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class students </a:t>
            </a:r>
            <a:r>
              <a:rPr lang="en-US" sz="1600" dirty="0"/>
              <a:t>facial </a:t>
            </a:r>
            <a:r>
              <a:rPr lang="en-US" sz="1600" dirty="0" smtClean="0"/>
              <a:t>expressions to predict the class effectiveness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err="1" smtClean="0"/>
              <a:t>Robo</a:t>
            </a:r>
            <a:r>
              <a:rPr lang="en-US" dirty="0" smtClean="0"/>
              <a:t>-Advisor: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31236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Leverage </a:t>
            </a:r>
            <a:r>
              <a:rPr lang="en-US" sz="2000" b="1" dirty="0" smtClean="0">
                <a:solidFill>
                  <a:srgbClr val="00B0F0"/>
                </a:solidFill>
              </a:rPr>
              <a:t>big &amp; alternative</a:t>
            </a:r>
            <a:r>
              <a:rPr lang="en-US" sz="2000" dirty="0" smtClean="0"/>
              <a:t> data source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Text: </a:t>
            </a:r>
            <a:r>
              <a:rPr lang="en-US" sz="1800" dirty="0" smtClean="0"/>
              <a:t>Social Media, News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Images</a:t>
            </a:r>
            <a:r>
              <a:rPr lang="en-US" sz="1800" dirty="0"/>
              <a:t>: satellite image on oil </a:t>
            </a:r>
            <a:r>
              <a:rPr lang="en-US" sz="1800" dirty="0" smtClean="0"/>
              <a:t>fields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Videos</a:t>
            </a:r>
            <a:r>
              <a:rPr lang="en-US" sz="1800" dirty="0" smtClean="0"/>
              <a:t>: </a:t>
            </a:r>
            <a:r>
              <a:rPr lang="en-US" sz="1800" dirty="0"/>
              <a:t>road cameras of cars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 descr="Top 15 Artificial Intelligence ETF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1685" r="38334"/>
          <a:stretch/>
        </p:blipFill>
        <p:spPr>
          <a:xfrm>
            <a:off x="3707904" y="1559735"/>
            <a:ext cx="5112568" cy="4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anulifemove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3187092"/>
            <a:ext cx="4634495" cy="25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Customer Experience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HSBC </a:t>
            </a:r>
            <a:r>
              <a:rPr lang="en-US" sz="2000" dirty="0" smtClean="0"/>
              <a:t>Amy: </a:t>
            </a:r>
            <a:r>
              <a:rPr lang="en-US" sz="2000" dirty="0" err="1" smtClean="0"/>
              <a:t>Chatbot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Manulife </a:t>
            </a:r>
            <a:r>
              <a:rPr lang="en-US" sz="2000" dirty="0" smtClean="0"/>
              <a:t>Move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AXA </a:t>
            </a:r>
            <a:r>
              <a:rPr lang="en-US" sz="2000" dirty="0" err="1"/>
              <a:t>Xtra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4" b="13890"/>
          <a:stretch/>
        </p:blipFill>
        <p:spPr bwMode="auto">
          <a:xfrm>
            <a:off x="3995936" y="1687116"/>
            <a:ext cx="4612754" cy="299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axa xtra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827" y="4154728"/>
            <a:ext cx="4514392" cy="201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Personal Health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18457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Iridology: </a:t>
            </a:r>
            <a:r>
              <a:rPr lang="en-US" sz="1800" dirty="0" err="1" smtClean="0"/>
              <a:t>BiliScreen</a:t>
            </a:r>
            <a:r>
              <a:rPr lang="en-US" sz="1800" dirty="0" smtClean="0"/>
              <a:t> </a:t>
            </a:r>
            <a:r>
              <a:rPr lang="en-US" sz="1800" dirty="0"/>
              <a:t>uses a </a:t>
            </a:r>
            <a:r>
              <a:rPr lang="en-US" sz="1800" b="1" dirty="0">
                <a:solidFill>
                  <a:srgbClr val="0070C0"/>
                </a:solidFill>
              </a:rPr>
              <a:t>smartphone camera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computer vision algorithms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machine learning tools </a:t>
            </a:r>
            <a:r>
              <a:rPr lang="en-US" sz="1800" dirty="0"/>
              <a:t>to detect increased bilirubin levels in a person’s sclera, or the white part of the </a:t>
            </a:r>
            <a:r>
              <a:rPr lang="en-US" sz="1800" dirty="0" smtClean="0"/>
              <a:t>eye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www.alliancehealth.org.nz/tech-talks/data-digital-ai-app/app-uses-smartphone-selfies-to-screen-for-pancreatic-cancer</a:t>
            </a:r>
            <a:endParaRPr lang="en-US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www.researchgate.net/publication/262876553_The_Smart_Device_for_Healthcare_Service_Iris_diagnosis_application</a:t>
            </a:r>
            <a:endParaRPr lang="en-US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 descr="iridology smartphone app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68760"/>
            <a:ext cx="248602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1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Insurance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Friendsurance</a:t>
            </a:r>
            <a:r>
              <a:rPr lang="en-US" sz="1600" dirty="0" smtClean="0"/>
              <a:t>: </a:t>
            </a:r>
            <a:r>
              <a:rPr lang="en-US" sz="1600" b="1" dirty="0"/>
              <a:t>P2P </a:t>
            </a:r>
            <a:r>
              <a:rPr lang="en-US" sz="1600" b="1" dirty="0" smtClean="0"/>
              <a:t>Insurance</a:t>
            </a:r>
            <a:r>
              <a:rPr lang="en-US" sz="1600" dirty="0" smtClean="0"/>
              <a:t>. </a:t>
            </a:r>
            <a:r>
              <a:rPr lang="en-US" sz="1600" dirty="0"/>
              <a:t>“If there are zero or just a few claims, the members of the group receive a share return from the cashback </a:t>
            </a:r>
            <a:r>
              <a:rPr lang="en-US" sz="1600" dirty="0" smtClean="0"/>
              <a:t>pool. Insurance </a:t>
            </a:r>
            <a:r>
              <a:rPr lang="en-US" sz="1600" dirty="0"/>
              <a:t>customers </a:t>
            </a:r>
            <a:r>
              <a:rPr lang="en-US" sz="1600" dirty="0" smtClean="0"/>
              <a:t>enjoy </a:t>
            </a:r>
            <a:r>
              <a:rPr lang="en-US" sz="1600" dirty="0"/>
              <a:t>full coverage and never pay more than they </a:t>
            </a:r>
            <a:r>
              <a:rPr lang="en-US" sz="1600" dirty="0" smtClean="0"/>
              <a:t>would.</a:t>
            </a: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pic>
        <p:nvPicPr>
          <p:cNvPr id="15362" name="Picture 2" descr="Friendsurance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3685" r="14601" b="8454"/>
          <a:stretch/>
        </p:blipFill>
        <p:spPr bwMode="auto">
          <a:xfrm>
            <a:off x="3635896" y="2636912"/>
            <a:ext cx="50447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iendsurance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" y="2924944"/>
            <a:ext cx="38576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0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0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Equity Long/Short: Twitter Sentiment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</a:t>
            </a:r>
            <a:r>
              <a:rPr lang="en-US" sz="1600" dirty="0" smtClean="0"/>
              <a:t>NLP </a:t>
            </a:r>
            <a:r>
              <a:rPr lang="en-US" sz="1600" dirty="0"/>
              <a:t>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59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784" y="197768"/>
            <a:ext cx="6192688" cy="99898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7784" y="1412776"/>
            <a:ext cx="5904656" cy="47525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Big and Alternative Data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Examples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Portfolio: Sentiment Applications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Trading: Social, Reinforcement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0" indent="0"/>
            <a:r>
              <a:rPr lang="en-US" sz="2000" dirty="0" smtClean="0"/>
              <a:t>Experience Sharing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Datatact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AI trading</a:t>
            </a:r>
            <a:endParaRPr lang="en-US" sz="2000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332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Equity Long/Short: Twitter Sentiment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060848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663603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Period is from 2013 to 2017 and why Long Signal is more profitable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8" name="Lightning Bolt 7"/>
          <p:cNvSpPr/>
          <p:nvPr/>
        </p:nvSpPr>
        <p:spPr bwMode="auto">
          <a:xfrm>
            <a:off x="323528" y="5517232"/>
            <a:ext cx="673224" cy="674724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65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Bonds Long/Short: Economic Sentiment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dirty="0"/>
              <a:t>economic sentiment 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1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Smart Beta: </a:t>
            </a:r>
            <a:r>
              <a:rPr lang="en-US" dirty="0"/>
              <a:t>Sentiment Enhanced ETF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constant</a:t>
            </a:r>
            <a:endParaRPr lang="en-US" sz="1800" b="1" dirty="0" smtClean="0"/>
          </a:p>
          <a:p>
            <a:endParaRPr lang="en-US" sz="1800" b="1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1360933" y="2636912"/>
            <a:ext cx="5978203" cy="338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95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Social Trading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7525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u="sng" dirty="0" err="1" smtClean="0"/>
              <a:t>WinVestor</a:t>
            </a:r>
            <a:endParaRPr lang="en-US" sz="2000" b="1" u="sng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Download from App or Play </a:t>
            </a:r>
            <a:r>
              <a:rPr lang="en-US" sz="2000" dirty="0"/>
              <a:t>Store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News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Market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Trading Games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ymail_attachmentId8873" descr="eabee25f-de63-4422-a373-e3d4759abd3b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5"/>
          <a:stretch/>
        </p:blipFill>
        <p:spPr bwMode="auto">
          <a:xfrm>
            <a:off x="1763688" y="3750543"/>
            <a:ext cx="2741576" cy="248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ymail_attachmentId8881" descr="7340962f-46bb-4f76-9d25-fbd9d0601a6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77"/>
          <a:stretch/>
        </p:blipFill>
        <p:spPr bwMode="auto">
          <a:xfrm>
            <a:off x="5292080" y="1604015"/>
            <a:ext cx="3240360" cy="4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3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Social </a:t>
            </a:r>
            <a:r>
              <a:rPr lang="en-US" dirty="0"/>
              <a:t>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Learn </a:t>
            </a:r>
            <a:r>
              <a:rPr lang="en-US" sz="2000" dirty="0"/>
              <a:t>user trading patterns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dirty="0" smtClean="0"/>
              <a:t>behaviors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Money-making users can get </a:t>
            </a:r>
            <a:br>
              <a:rPr lang="en-US" sz="2000" dirty="0"/>
            </a:br>
            <a:r>
              <a:rPr lang="en-US" sz="2000" dirty="0"/>
              <a:t>paid for </a:t>
            </a:r>
            <a:r>
              <a:rPr lang="en-US" sz="2000" b="1" dirty="0">
                <a:solidFill>
                  <a:srgbClr val="0070C0"/>
                </a:solidFill>
              </a:rPr>
              <a:t>viewing their profitable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portfolios and </a:t>
            </a:r>
            <a:r>
              <a:rPr lang="en-US" sz="2000" b="1" dirty="0">
                <a:solidFill>
                  <a:srgbClr val="0070C0"/>
                </a:solidFill>
              </a:rPr>
              <a:t>transaction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notifications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85" y="4365104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19671" y="3336429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Crowd Quant &amp; Research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048" y="1700808"/>
            <a:ext cx="7020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Quantopian</a:t>
            </a:r>
            <a:r>
              <a:rPr lang="en-US" sz="1800" b="1" dirty="0" smtClean="0"/>
              <a:t>: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www.quantopian.com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71" y="2204864"/>
            <a:ext cx="7128792" cy="39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16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Crowd Quant &amp; Research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pic>
        <p:nvPicPr>
          <p:cNvPr id="4098" name="Picture 2" descr="Train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2765" r="31162" b="3639"/>
          <a:stretch/>
        </p:blipFill>
        <p:spPr bwMode="auto">
          <a:xfrm>
            <a:off x="4932040" y="2276872"/>
            <a:ext cx="3895726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048" y="1700808"/>
            <a:ext cx="464400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Numer.AI</a:t>
            </a:r>
            <a:r>
              <a:rPr lang="en-US" sz="1800" dirty="0" smtClean="0"/>
              <a:t>: </a:t>
            </a:r>
            <a:r>
              <a:rPr lang="en-US" sz="1800" dirty="0">
                <a:hlinkClick r:id="rId3"/>
              </a:rPr>
              <a:t>https://numer.ai/learn</a:t>
            </a:r>
            <a:endParaRPr lang="en-US" sz="18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data scientist </a:t>
            </a:r>
            <a:r>
              <a:rPr lang="en-US" sz="1600" dirty="0" smtClean="0"/>
              <a:t>has </a:t>
            </a:r>
            <a:r>
              <a:rPr lang="en-US" sz="1600" dirty="0"/>
              <a:t>a machine learning model that is better than all the </a:t>
            </a:r>
            <a:r>
              <a:rPr lang="en-US" sz="1600" dirty="0" smtClean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</a:t>
            </a:r>
            <a:r>
              <a:rPr lang="en-US" sz="1600" dirty="0"/>
              <a:t>a search for the ‘best’ model; it is a platform to synthesize many different models with many different </a:t>
            </a:r>
            <a:r>
              <a:rPr lang="en-US" sz="1600" dirty="0" smtClean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Collaboration </a:t>
            </a:r>
            <a:r>
              <a:rPr lang="en-US" sz="1600" dirty="0"/>
              <a:t>to build the </a:t>
            </a:r>
            <a:r>
              <a:rPr lang="en-US" sz="1600" b="1" dirty="0">
                <a:solidFill>
                  <a:srgbClr val="0070C0"/>
                </a:solidFill>
              </a:rPr>
              <a:t>meta </a:t>
            </a:r>
            <a:r>
              <a:rPr lang="en-US" sz="1600" b="1" dirty="0" smtClean="0">
                <a:solidFill>
                  <a:srgbClr val="0070C0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Reward with </a:t>
            </a:r>
            <a:r>
              <a:rPr lang="en-US" sz="1600" b="1" dirty="0">
                <a:solidFill>
                  <a:srgbClr val="0070C0"/>
                </a:solidFill>
              </a:rPr>
              <a:t>cryptocurrency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zh-TW" altLang="en-US" sz="1600" b="1" dirty="0">
                <a:solidFill>
                  <a:srgbClr val="00B050"/>
                </a:solidFill>
              </a:rPr>
              <a:t>三個臭皮匠，勝過一個諸葛亮 </a:t>
            </a:r>
            <a:r>
              <a:rPr lang="en-US" altLang="zh-TW" sz="1600" dirty="0">
                <a:solidFill>
                  <a:srgbClr val="00B050"/>
                </a:solidFill>
              </a:rPr>
              <a:t>(3 </a:t>
            </a:r>
            <a:r>
              <a:rPr lang="en-US" sz="1600" dirty="0">
                <a:solidFill>
                  <a:srgbClr val="00B050"/>
                </a:solidFill>
              </a:rPr>
              <a:t>idiots are better than one smart guy</a:t>
            </a:r>
            <a:r>
              <a:rPr lang="en-US" sz="1600" dirty="0" smtClean="0">
                <a:solidFill>
                  <a:srgbClr val="00B050"/>
                </a:solidFill>
              </a:rPr>
              <a:t>) ?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707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Short Term Price Movement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Order Book Imbalance</a:t>
            </a:r>
            <a:r>
              <a:rPr lang="en-US" sz="1800" dirty="0" smtClean="0"/>
              <a:t>: the </a:t>
            </a:r>
            <a:r>
              <a:rPr lang="en-US" sz="1800" dirty="0"/>
              <a:t>average </a:t>
            </a:r>
            <a:r>
              <a:rPr lang="en-US" sz="1800" b="1" dirty="0">
                <a:solidFill>
                  <a:srgbClr val="0070C0"/>
                </a:solidFill>
              </a:rPr>
              <a:t>ratio between the best bid and </a:t>
            </a:r>
            <a:r>
              <a:rPr lang="en-US" sz="1800" b="1" dirty="0" smtClean="0">
                <a:solidFill>
                  <a:srgbClr val="0070C0"/>
                </a:solidFill>
              </a:rPr>
              <a:t>best ask </a:t>
            </a:r>
            <a:r>
              <a:rPr lang="en-US" sz="1800" b="1" dirty="0">
                <a:solidFill>
                  <a:srgbClr val="0070C0"/>
                </a:solidFill>
              </a:rPr>
              <a:t>size </a:t>
            </a:r>
            <a:r>
              <a:rPr lang="en-US" sz="1800" dirty="0"/>
              <a:t>over a 1-min window. If the average bid size is larger than the ask size (hence a positive ratio), like the example below, it indicates the price is more likely to go up. Vice versa, the price is more likely to go down.</a:t>
            </a:r>
          </a:p>
          <a:p>
            <a:endParaRPr lang="en-US" sz="1800" dirty="0" smtClean="0"/>
          </a:p>
          <a:p>
            <a:r>
              <a:rPr lang="en-US" sz="1800" dirty="0" smtClean="0"/>
              <a:t>	</a:t>
            </a:r>
            <a:r>
              <a:rPr lang="en-US" sz="1800" i="1" dirty="0" smtClean="0">
                <a:solidFill>
                  <a:srgbClr val="0070C0"/>
                </a:solidFill>
              </a:rPr>
              <a:t>1min-Order </a:t>
            </a:r>
            <a:r>
              <a:rPr lang="en-US" sz="1800" i="1" dirty="0">
                <a:solidFill>
                  <a:srgbClr val="0070C0"/>
                </a:solidFill>
              </a:rPr>
              <a:t>Book-Imbalance =  </a:t>
            </a:r>
            <a:r>
              <a:rPr lang="en-US" sz="1800" i="1" dirty="0" err="1">
                <a:solidFill>
                  <a:srgbClr val="0070C0"/>
                </a:solidFill>
              </a:rPr>
              <a:t>Avg</a:t>
            </a:r>
            <a:r>
              <a:rPr lang="en-US" sz="1800" i="1" dirty="0">
                <a:solidFill>
                  <a:srgbClr val="0070C0"/>
                </a:solidFill>
              </a:rPr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Log</a:t>
            </a:r>
            <a:r>
              <a:rPr lang="en-US" sz="1800" i="1" dirty="0">
                <a:solidFill>
                  <a:srgbClr val="0070C0"/>
                </a:solidFill>
              </a:rPr>
              <a:t>(Best </a:t>
            </a:r>
            <a:r>
              <a:rPr lang="en-US" sz="1800" i="1" dirty="0" err="1">
                <a:solidFill>
                  <a:srgbClr val="0070C0"/>
                </a:solidFill>
              </a:rPr>
              <a:t>BidSize</a:t>
            </a:r>
            <a:r>
              <a:rPr lang="en-US" sz="1800" i="1" dirty="0">
                <a:solidFill>
                  <a:srgbClr val="0070C0"/>
                </a:solidFill>
              </a:rPr>
              <a:t>/ Best </a:t>
            </a:r>
            <a:r>
              <a:rPr lang="en-US" sz="1800" i="1" dirty="0" err="1">
                <a:solidFill>
                  <a:srgbClr val="0070C0"/>
                </a:solidFill>
              </a:rPr>
              <a:t>AskSize</a:t>
            </a:r>
            <a:r>
              <a:rPr lang="en-US" sz="1800" i="1" dirty="0">
                <a:solidFill>
                  <a:srgbClr val="0070C0"/>
                </a:solidFill>
              </a:rPr>
              <a:t>))</a:t>
            </a:r>
          </a:p>
          <a:p>
            <a:endParaRPr lang="en-US" sz="1800" dirty="0" smtClean="0"/>
          </a:p>
          <a:p>
            <a:r>
              <a:rPr lang="en-US" sz="1800" b="1" dirty="0" smtClean="0"/>
              <a:t>Options</a:t>
            </a:r>
            <a:r>
              <a:rPr lang="en-US" sz="1800" dirty="0"/>
              <a:t>: We can take into account the first few levels (for example 3 levels) of the order book while the top level of the book will have higher weighting. The 1-min duration can also be customized to a shorter or longer duration.</a:t>
            </a:r>
          </a:p>
          <a:p>
            <a:r>
              <a:rPr lang="en-US" sz="1800" dirty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51567"/>
              </p:ext>
            </p:extLst>
          </p:nvPr>
        </p:nvGraphicFramePr>
        <p:xfrm>
          <a:off x="2123728" y="4869160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1,000,000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9.6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500,000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9.4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9.7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88843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Use </a:t>
            </a:r>
            <a:r>
              <a:rPr lang="en-US" sz="1800" b="1" dirty="0" smtClean="0">
                <a:solidFill>
                  <a:srgbClr val="0070C0"/>
                </a:solidFill>
              </a:rPr>
              <a:t>Decision Tree </a:t>
            </a:r>
            <a:r>
              <a:rPr lang="en-US" sz="1800" dirty="0"/>
              <a:t>to predict </a:t>
            </a:r>
            <a:r>
              <a:rPr lang="en-US" sz="1800" dirty="0" smtClean="0"/>
              <a:t>short-term stock </a:t>
            </a:r>
            <a:r>
              <a:rPr lang="en-US" sz="1800" dirty="0"/>
              <a:t>(5.HK) </a:t>
            </a:r>
            <a:r>
              <a:rPr lang="en-US" sz="1800" dirty="0" smtClean="0"/>
              <a:t>movement (go up or down) from </a:t>
            </a:r>
            <a:r>
              <a:rPr lang="en-US" sz="1800" b="1" dirty="0">
                <a:solidFill>
                  <a:srgbClr val="0070C0"/>
                </a:solidFill>
              </a:rPr>
              <a:t>Order Book Imbalance </a:t>
            </a:r>
            <a:r>
              <a:rPr lang="en-US" sz="1800" dirty="0"/>
              <a:t>(OBI</a:t>
            </a:r>
            <a:r>
              <a:rPr lang="en-US" sz="1800" dirty="0" smtClean="0"/>
              <a:t>) data.</a:t>
            </a:r>
            <a:endParaRPr lang="en-US" sz="1800" dirty="0"/>
          </a:p>
          <a:p>
            <a:endParaRPr lang="en-US" sz="1800" dirty="0"/>
          </a:p>
          <a:p>
            <a:pPr lvl="1"/>
            <a:r>
              <a:rPr lang="en-US" sz="1600" dirty="0"/>
              <a:t>L1: Level-1 OBI</a:t>
            </a:r>
          </a:p>
          <a:p>
            <a:pPr lvl="1"/>
            <a:r>
              <a:rPr lang="en-US" sz="1600" dirty="0"/>
              <a:t>L2: Level-2 OBI</a:t>
            </a:r>
          </a:p>
          <a:p>
            <a:pPr lvl="1"/>
            <a:r>
              <a:rPr lang="en-US" sz="1600" dirty="0"/>
              <a:t>L3: Level-3 OBI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Dir: Direction - u(up</a:t>
            </a:r>
            <a:r>
              <a:rPr lang="en-US" sz="1600" dirty="0"/>
              <a:t>) , d (down)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7"/>
          <a:stretch/>
        </p:blipFill>
        <p:spPr bwMode="auto">
          <a:xfrm>
            <a:off x="4716016" y="1666156"/>
            <a:ext cx="2506441" cy="459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9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5013176"/>
            <a:ext cx="8640960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Visualize </a:t>
            </a:r>
            <a:r>
              <a:rPr lang="en-US" sz="1800" b="1" dirty="0"/>
              <a:t>the data</a:t>
            </a:r>
            <a:r>
              <a:rPr lang="en-US" sz="1800" dirty="0"/>
              <a:t>: plotting Level-1 OBI and Level-2 OBI</a:t>
            </a:r>
          </a:p>
          <a:p>
            <a:r>
              <a:rPr lang="en-US" sz="1800" dirty="0"/>
              <a:t>Brown dots: stock going </a:t>
            </a:r>
            <a:r>
              <a:rPr lang="en-US" sz="1800" dirty="0" smtClean="0"/>
              <a:t>up, Blue </a:t>
            </a:r>
            <a:r>
              <a:rPr lang="en-US" sz="1800" dirty="0"/>
              <a:t>dots: stock going down</a:t>
            </a:r>
          </a:p>
          <a:p>
            <a:r>
              <a:rPr lang="en-US" sz="1800" dirty="0"/>
              <a:t>More Brown dots (up) when both Level-1 OBI and Level-2 OBI are positive and vice versa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7547" b="4829"/>
          <a:stretch/>
        </p:blipFill>
        <p:spPr bwMode="auto">
          <a:xfrm>
            <a:off x="1259632" y="1571625"/>
            <a:ext cx="5760057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0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2000" dirty="0" smtClean="0"/>
              <a:t>Study Computer Science</a:t>
            </a:r>
          </a:p>
          <a:p>
            <a:pPr lvl="1"/>
            <a:r>
              <a:rPr lang="en-US" sz="2000" dirty="0" err="1" smtClean="0"/>
              <a:t>iBanks</a:t>
            </a:r>
            <a:r>
              <a:rPr lang="en-US" sz="2000" dirty="0" smtClean="0"/>
              <a:t> </a:t>
            </a:r>
            <a:r>
              <a:rPr lang="en-US" sz="2000" dirty="0"/>
              <a:t>Algo trade </a:t>
            </a:r>
            <a:r>
              <a:rPr lang="en-US" sz="2000" dirty="0" smtClean="0"/>
              <a:t>technologist</a:t>
            </a:r>
            <a:endParaRPr lang="en-US" sz="2000" dirty="0"/>
          </a:p>
          <a:p>
            <a:pPr lvl="1"/>
            <a:r>
              <a:rPr lang="en-US" sz="2000" dirty="0"/>
              <a:t>Startup on Quant Trading, Big Data and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4" name="AutoShape 2" descr="http://app.datatact.com/images/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04546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goldman sachs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649231"/>
            <a:ext cx="1263130" cy="126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redit suisse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26" y="4808438"/>
            <a:ext cx="2813995" cy="8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iti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3" y="4808438"/>
            <a:ext cx="1278508" cy="8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university of southern california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47" y="3120176"/>
            <a:ext cx="1068710" cy="10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niversity of warwick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16404"/>
            <a:ext cx="1546503" cy="11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61628" y="5445224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Decision Tree training results for this Stock to be more likely to go up when: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Level-1 </a:t>
            </a:r>
            <a:r>
              <a:rPr lang="en-US" sz="1800" dirty="0">
                <a:solidFill>
                  <a:srgbClr val="00B050"/>
                </a:solidFill>
              </a:rPr>
              <a:t>OBI &gt; 0.445379 and Level-2 OBI &gt; 0.429376 and Level-3 OBI &gt; 0.328697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18542" r="14366" b="5983"/>
          <a:stretch/>
        </p:blipFill>
        <p:spPr bwMode="auto">
          <a:xfrm>
            <a:off x="395536" y="1677516"/>
            <a:ext cx="52387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9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alpha go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0" y="1988840"/>
            <a:ext cx="4998155" cy="28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man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564904"/>
            <a:ext cx="21336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011" y="5196118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Alpha Go </a:t>
            </a:r>
            <a:r>
              <a:rPr lang="en-US" dirty="0" smtClean="0">
                <a:hlinkClick r:id="rId4"/>
              </a:rPr>
              <a:t>Netflix </a:t>
            </a:r>
            <a:r>
              <a:rPr lang="en-US" dirty="0" err="1" smtClean="0">
                <a:hlinkClick r:id="rId4"/>
              </a:rPr>
              <a:t>Vidoe</a:t>
            </a:r>
            <a:r>
              <a:rPr lang="en-US" dirty="0" smtClean="0">
                <a:hlinkClick r:id="rId4"/>
              </a:rPr>
              <a:t> in </a:t>
            </a:r>
            <a:r>
              <a:rPr lang="en-US" dirty="0" err="1" smtClean="0">
                <a:hlinkClick r:id="rId4"/>
              </a:rPr>
              <a:t>Youtube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7525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Software </a:t>
            </a:r>
            <a:r>
              <a:rPr lang="en-US" sz="1600" dirty="0"/>
              <a:t>agents </a:t>
            </a:r>
            <a:r>
              <a:rPr lang="en-US" sz="1600" dirty="0" smtClean="0"/>
              <a:t>to </a:t>
            </a:r>
            <a:r>
              <a:rPr lang="en-US" sz="1600" dirty="0"/>
              <a:t>take </a:t>
            </a:r>
            <a:r>
              <a:rPr lang="en-US" sz="1600" b="1" dirty="0">
                <a:solidFill>
                  <a:srgbClr val="0070C0"/>
                </a:solidFill>
              </a:rPr>
              <a:t>actions</a:t>
            </a:r>
            <a:r>
              <a:rPr lang="en-US" sz="1600" dirty="0"/>
              <a:t> in an </a:t>
            </a:r>
            <a:r>
              <a:rPr lang="en-US" sz="1600" b="1" dirty="0">
                <a:solidFill>
                  <a:srgbClr val="0070C0"/>
                </a:solidFill>
              </a:rPr>
              <a:t>environment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so as to </a:t>
            </a:r>
            <a:r>
              <a:rPr lang="en-US" sz="1600" b="1" dirty="0">
                <a:solidFill>
                  <a:srgbClr val="0070C0"/>
                </a:solidFill>
              </a:rPr>
              <a:t>maximize</a:t>
            </a:r>
            <a:r>
              <a:rPr lang="en-US" sz="1600" dirty="0"/>
              <a:t> some notion of cumulative </a:t>
            </a:r>
            <a:r>
              <a:rPr lang="en-US" sz="1600" b="1" dirty="0" smtClean="0">
                <a:solidFill>
                  <a:srgbClr val="0070C0"/>
                </a:solidFill>
              </a:rPr>
              <a:t>reward </a:t>
            </a:r>
            <a:r>
              <a:rPr lang="en-US" sz="1600" dirty="0"/>
              <a:t>to </a:t>
            </a:r>
            <a:r>
              <a:rPr lang="en-US" sz="1600" dirty="0" smtClean="0"/>
              <a:t>achieve the </a:t>
            </a:r>
            <a:r>
              <a:rPr lang="en-US" sz="1600" b="1" dirty="0" smtClean="0">
                <a:solidFill>
                  <a:srgbClr val="0070C0"/>
                </a:solidFill>
              </a:rPr>
              <a:t>objective</a:t>
            </a:r>
            <a:r>
              <a:rPr lang="en-US" sz="1600" dirty="0" smtClean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The feedback (rewards or punishments) can be </a:t>
            </a:r>
            <a:r>
              <a:rPr lang="en-US" sz="1600" b="1" dirty="0" smtClean="0">
                <a:solidFill>
                  <a:srgbClr val="0070C0"/>
                </a:solidFill>
              </a:rPr>
              <a:t>delayed.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Explore vs. Exploit</a:t>
            </a:r>
            <a:r>
              <a:rPr lang="en-US" sz="1600" dirty="0" smtClean="0"/>
              <a:t>: </a:t>
            </a:r>
            <a:r>
              <a:rPr lang="en-US" sz="1600" dirty="0"/>
              <a:t>should the algorithm explore new alternative actions that may maximize the final reward, or stick to the established one that maximizes the immediate reward.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Value </a:t>
            </a:r>
            <a:r>
              <a:rPr lang="en-US" sz="1600" b="1" dirty="0">
                <a:solidFill>
                  <a:srgbClr val="0070C0"/>
                </a:solidFill>
              </a:rPr>
              <a:t>learning </a:t>
            </a:r>
            <a:r>
              <a:rPr lang="en-US" sz="1600" dirty="0"/>
              <a:t>(state, values) vs </a:t>
            </a:r>
            <a:r>
              <a:rPr lang="en-US" sz="1600" b="1" dirty="0" smtClean="0">
                <a:solidFill>
                  <a:srgbClr val="0070C0"/>
                </a:solidFill>
              </a:rPr>
              <a:t>Policy </a:t>
            </a:r>
            <a:r>
              <a:rPr lang="en-US" sz="1600" b="1" dirty="0">
                <a:solidFill>
                  <a:srgbClr val="0070C0"/>
                </a:solidFill>
              </a:rPr>
              <a:t>learning</a:t>
            </a:r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88840"/>
            <a:ext cx="3317354" cy="321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Application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Example of Reinforcement Learning based Algo Trading System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 smtClean="0"/>
              <a:t>JP Morgan LOXM</a:t>
            </a:r>
          </a:p>
          <a:p>
            <a:pPr marL="1085850" lvl="2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www.smallake.kr/wp-content/uploads/2017/08/Active-Learning-in-Trading-Algorithms.pdf</a:t>
            </a:r>
            <a:endParaRPr lang="en-US" sz="1400" dirty="0" smtClean="0"/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 smtClean="0"/>
              <a:t>ITG </a:t>
            </a:r>
            <a:r>
              <a:rPr lang="en-US" sz="1600" dirty="0" err="1" smtClean="0"/>
              <a:t>ISai</a:t>
            </a:r>
            <a:r>
              <a:rPr lang="en-US" sz="1600" dirty="0" smtClean="0"/>
              <a:t> (Implementation Shortfall Artificial Intelligent)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51" y="4119597"/>
            <a:ext cx="8193024" cy="86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87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34</a:t>
            </a:fld>
            <a:endParaRPr lang="en-US"/>
          </a:p>
        </p:txBody>
      </p:sp>
      <p:pic>
        <p:nvPicPr>
          <p:cNvPr id="3076" name="Picture 4" descr="T:\gDrive\ML\JasonJackie\biz\Daniel\Cathay\6.userComments國泰&amp;管理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28282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916832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</a:t>
            </a:r>
            <a:r>
              <a:rPr lang="en-US" sz="2000" dirty="0"/>
              <a:t>images of </a:t>
            </a:r>
            <a:r>
              <a:rPr lang="en-US" sz="2000" b="1" dirty="0">
                <a:solidFill>
                  <a:srgbClr val="0070C0"/>
                </a:solidFill>
              </a:rPr>
              <a:t>Cathay Pacific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2017/07/12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383232" y="620688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Datatact </a:t>
            </a:r>
            <a:r>
              <a:rPr lang="en-US" dirty="0" smtClean="0"/>
              <a:t>: </a:t>
            </a:r>
            <a:r>
              <a:rPr lang="en-US" kern="0" dirty="0" smtClean="0"/>
              <a:t>Social Listening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6315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35</a:t>
            </a:fld>
            <a:endParaRPr lang="en-US"/>
          </a:p>
        </p:txBody>
      </p:sp>
      <p:pic>
        <p:nvPicPr>
          <p:cNvPr id="3074" name="Picture 2" descr="T:\gDrive\ML\JasonJackie\biz\Daniel\Wynn-typhoon\1.mediaPosts 永利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422310" cy="38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4221088"/>
            <a:ext cx="517817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 bwMode="auto">
          <a:xfrm>
            <a:off x="383232" y="620688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Datatact </a:t>
            </a:r>
            <a:r>
              <a:rPr lang="en-US" dirty="0" smtClean="0"/>
              <a:t>: </a:t>
            </a:r>
            <a:r>
              <a:rPr lang="en-US" kern="0" dirty="0" smtClean="0"/>
              <a:t>Social Listening</a:t>
            </a:r>
            <a:endParaRPr lang="en-US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550242" y="1988840"/>
            <a:ext cx="4381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of </a:t>
            </a:r>
            <a:r>
              <a:rPr lang="en-US" sz="2000" dirty="0" err="1"/>
              <a:t>Hato</a:t>
            </a:r>
            <a:r>
              <a:rPr lang="en-US" sz="2000" dirty="0"/>
              <a:t> Typhoon to Macau </a:t>
            </a:r>
            <a:r>
              <a:rPr lang="en-US" sz="2000" dirty="0" smtClean="0"/>
              <a:t>Casinos (</a:t>
            </a:r>
            <a:r>
              <a:rPr lang="en-US" sz="2000" b="1" dirty="0" smtClean="0">
                <a:solidFill>
                  <a:srgbClr val="0070C0"/>
                </a:solidFill>
              </a:rPr>
              <a:t>Wynn</a:t>
            </a:r>
            <a:r>
              <a:rPr lang="en-US" sz="2000" dirty="0" smtClean="0"/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2017/08/30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44008" y="2052155"/>
            <a:ext cx="3656012" cy="32403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i="1" dirty="0" smtClean="0">
                <a:solidFill>
                  <a:srgbClr val="0070C0"/>
                </a:solidFill>
              </a:rPr>
              <a:t>Every </a:t>
            </a:r>
            <a:r>
              <a:rPr lang="en-US" sz="2400" i="1" dirty="0" smtClean="0">
                <a:solidFill>
                  <a:srgbClr val="0070C0"/>
                </a:solidFill>
              </a:rPr>
              <a:t>customer is also a marketer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Disrupt the marketing industries by </a:t>
            </a:r>
            <a:r>
              <a:rPr lang="en-US" sz="2000" b="1" dirty="0">
                <a:solidFill>
                  <a:srgbClr val="0070C0"/>
                </a:solidFill>
              </a:rPr>
              <a:t>linking the brands to the customers directly </a:t>
            </a:r>
            <a:r>
              <a:rPr lang="en-US" sz="2000" dirty="0"/>
              <a:t>where the customers are </a:t>
            </a:r>
            <a:r>
              <a:rPr lang="en-US" sz="2000" b="1" dirty="0">
                <a:solidFill>
                  <a:srgbClr val="0070C0"/>
                </a:solidFill>
              </a:rPr>
              <a:t>both their marketers and buyers</a:t>
            </a:r>
            <a:r>
              <a:rPr lang="en-US" sz="2000" dirty="0"/>
              <a:t> at the same time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T:\gDrive\ML\JasonJackie\docs\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03" y="2052155"/>
            <a:ext cx="2793206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 bwMode="auto">
          <a:xfrm>
            <a:off x="383232" y="620688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Datatact </a:t>
            </a:r>
            <a:r>
              <a:rPr lang="en-US" dirty="0" smtClean="0"/>
              <a:t>: </a:t>
            </a:r>
            <a:r>
              <a:rPr lang="en-US" kern="0" dirty="0" smtClean="0"/>
              <a:t>Crowd Opinion Leader (COL)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678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3232" y="1363229"/>
            <a:ext cx="5259388" cy="4851400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Big Companies</a:t>
            </a:r>
            <a:r>
              <a:rPr lang="en-US" sz="1800" dirty="0" smtClean="0"/>
              <a:t>: Apart </a:t>
            </a:r>
            <a:r>
              <a:rPr lang="en-US" sz="1800" dirty="0"/>
              <a:t>from knowing someone’s interest on a particular brand or product, it’s also important as who’re selling to them. Many people </a:t>
            </a:r>
            <a:r>
              <a:rPr lang="en-US" sz="1800" dirty="0" smtClean="0"/>
              <a:t>will </a:t>
            </a:r>
            <a:r>
              <a:rPr lang="en-US" sz="1800" b="1" dirty="0">
                <a:solidFill>
                  <a:srgbClr val="0070C0"/>
                </a:solidFill>
              </a:rPr>
              <a:t>turn down a </a:t>
            </a:r>
            <a:r>
              <a:rPr lang="en-US" sz="1800" b="1" dirty="0" smtClean="0">
                <a:solidFill>
                  <a:srgbClr val="0070C0"/>
                </a:solidFill>
              </a:rPr>
              <a:t>promotion from </a:t>
            </a:r>
            <a:r>
              <a:rPr lang="en-US" sz="1800" b="1" dirty="0">
                <a:solidFill>
                  <a:srgbClr val="0070C0"/>
                </a:solidFill>
              </a:rPr>
              <a:t>a stranger </a:t>
            </a:r>
            <a:r>
              <a:rPr lang="en-US" sz="1800" dirty="0" smtClean="0"/>
              <a:t>(sales or marketer). </a:t>
            </a:r>
            <a:r>
              <a:rPr lang="en-US" sz="1800" dirty="0"/>
              <a:t>Even if </a:t>
            </a:r>
            <a:r>
              <a:rPr lang="en-US" sz="1800" dirty="0" smtClean="0"/>
              <a:t>the call/message is from </a:t>
            </a:r>
            <a:r>
              <a:rPr lang="en-US" sz="1800" dirty="0"/>
              <a:t>the brand itself, </a:t>
            </a:r>
            <a:r>
              <a:rPr lang="en-US" sz="1800" dirty="0" smtClean="0"/>
              <a:t>they may consider it </a:t>
            </a:r>
            <a:r>
              <a:rPr lang="en-US" sz="1800" dirty="0"/>
              <a:t>as </a:t>
            </a:r>
            <a:r>
              <a:rPr lang="en-US" sz="1800" dirty="0" smtClean="0"/>
              <a:t>“hard sell”.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Small Companies</a:t>
            </a:r>
            <a:r>
              <a:rPr lang="en-US" sz="1800" dirty="0" smtClean="0"/>
              <a:t>: Established Companies </a:t>
            </a:r>
            <a:r>
              <a:rPr lang="en-US" sz="1800" dirty="0"/>
              <a:t>have been</a:t>
            </a:r>
            <a:r>
              <a:rPr lang="en-US" sz="1800" dirty="0" smtClean="0"/>
              <a:t> using </a:t>
            </a:r>
            <a:r>
              <a:rPr lang="en-US" sz="1800" dirty="0"/>
              <a:t>KOLs (Key People Leader) to promote their brands and products. However, for </a:t>
            </a:r>
            <a:r>
              <a:rPr lang="en-US" sz="1800" dirty="0" smtClean="0"/>
              <a:t>smaller firms, </a:t>
            </a:r>
            <a:r>
              <a:rPr lang="en-US" sz="1800" b="1" dirty="0">
                <a:solidFill>
                  <a:srgbClr val="0070C0"/>
                </a:solidFill>
              </a:rPr>
              <a:t>KOLs are usually too expensive and may not be cost effective</a:t>
            </a:r>
            <a:r>
              <a:rPr lang="en-US" sz="1800" dirty="0"/>
              <a:t>. Also, there is no accurate way to measure the effectiveness of an KOL</a:t>
            </a:r>
            <a:r>
              <a:rPr lang="en-US" sz="1800" dirty="0" smtClean="0"/>
              <a:t>.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074" name="Picture 2" descr="T:\gDrive\ML\JasonJackie\docs\K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45" y="2178120"/>
            <a:ext cx="3044430" cy="32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 bwMode="auto">
          <a:xfrm>
            <a:off x="383232" y="620688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Datatact </a:t>
            </a:r>
            <a:r>
              <a:rPr lang="en-US" dirty="0" smtClean="0"/>
              <a:t>: </a:t>
            </a:r>
            <a:r>
              <a:rPr lang="en-US" kern="0" dirty="0" smtClean="0"/>
              <a:t>Crowd Opinion Leader (COL)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2545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2402" y="1371600"/>
            <a:ext cx="4719638" cy="4576763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In </a:t>
            </a:r>
            <a:r>
              <a:rPr lang="en-US" sz="1800" dirty="0" smtClean="0"/>
              <a:t>Social Media (like </a:t>
            </a:r>
            <a:r>
              <a:rPr lang="en-US" sz="1800" dirty="0" smtClean="0"/>
              <a:t>FB), </a:t>
            </a:r>
            <a:r>
              <a:rPr lang="en-US" sz="1800" dirty="0" smtClean="0"/>
              <a:t>friends </a:t>
            </a:r>
            <a:r>
              <a:rPr lang="en-US" sz="1800" b="1" dirty="0" smtClean="0">
                <a:solidFill>
                  <a:srgbClr val="0070C0"/>
                </a:solidFill>
              </a:rPr>
              <a:t>like to tag each</a:t>
            </a:r>
            <a:r>
              <a:rPr lang="en-US" sz="1800" dirty="0" smtClean="0"/>
              <a:t> for certain brands and products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 word cloud </a:t>
            </a:r>
            <a:r>
              <a:rPr lang="en-US" sz="1800" dirty="0" smtClean="0"/>
              <a:t>from </a:t>
            </a:r>
            <a:r>
              <a:rPr lang="en-US" sz="1800" dirty="0" smtClean="0"/>
              <a:t>the 200 </a:t>
            </a:r>
            <a:r>
              <a:rPr lang="en-US" sz="1800" dirty="0" smtClean="0"/>
              <a:t>Beauty </a:t>
            </a:r>
            <a:r>
              <a:rPr lang="en-US" sz="1800" dirty="0" smtClean="0"/>
              <a:t>related FB Fan Pages shows that many </a:t>
            </a:r>
            <a:r>
              <a:rPr lang="en-US" sz="1800" b="1" dirty="0" smtClean="0">
                <a:solidFill>
                  <a:srgbClr val="0070C0"/>
                </a:solidFill>
              </a:rPr>
              <a:t>comments are friends “names”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details reveal a particular user tagging her friend frequently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Word Clouds and Correction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19924" r="42941" b="6518"/>
          <a:stretch/>
        </p:blipFill>
        <p:spPr>
          <a:xfrm>
            <a:off x="5300771" y="1584806"/>
            <a:ext cx="3806576" cy="3816424"/>
          </a:xfrm>
          <a:prstGeom prst="rect">
            <a:avLst/>
          </a:prstGeom>
        </p:spPr>
      </p:pic>
      <p:sp>
        <p:nvSpPr>
          <p:cNvPr id="6" name="AutoShape 2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230981" y="79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345281" y="1603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459581" y="3127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r="12710" b="33649"/>
          <a:stretch/>
        </p:blipFill>
        <p:spPr>
          <a:xfrm>
            <a:off x="477143" y="4540428"/>
            <a:ext cx="4917460" cy="172160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854540" y="3008386"/>
            <a:ext cx="423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569781" y="4543046"/>
            <a:ext cx="368710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/>
          <p:cNvSpPr txBox="1">
            <a:spLocks/>
          </p:cNvSpPr>
          <p:nvPr/>
        </p:nvSpPr>
        <p:spPr bwMode="auto">
          <a:xfrm>
            <a:off x="383232" y="620688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Datatact </a:t>
            </a:r>
            <a:r>
              <a:rPr lang="en-US" dirty="0" smtClean="0"/>
              <a:t>: </a:t>
            </a:r>
            <a:r>
              <a:rPr lang="en-US" kern="0" dirty="0" smtClean="0"/>
              <a:t>Crowd Opinion Leader (COL)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963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1562" y="1620813"/>
            <a:ext cx="8274893" cy="485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/>
              <a:t>Observations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users who are </a:t>
            </a:r>
            <a:r>
              <a:rPr lang="en-US" sz="1800" b="1" dirty="0" smtClean="0">
                <a:solidFill>
                  <a:srgbClr val="0070C0"/>
                </a:solidFill>
              </a:rPr>
              <a:t>actively tagger their friends </a:t>
            </a:r>
            <a:r>
              <a:rPr lang="en-US" sz="1800" dirty="0" smtClean="0"/>
              <a:t>for products are, in a way, helping to market the brands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Through the network of friends, it would be easier to sell the products as it </a:t>
            </a:r>
            <a:r>
              <a:rPr lang="en-US" sz="1800" b="1" dirty="0" smtClean="0">
                <a:solidFill>
                  <a:srgbClr val="0070C0"/>
                </a:solidFill>
              </a:rPr>
              <a:t>solved the issue of talking to a </a:t>
            </a:r>
            <a:r>
              <a:rPr lang="en-US" sz="1800" b="1" dirty="0" smtClean="0">
                <a:solidFill>
                  <a:srgbClr val="0070C0"/>
                </a:solidFill>
              </a:rPr>
              <a:t>strangers</a:t>
            </a:r>
            <a:endParaRPr lang="en-US" sz="1800" b="1" dirty="0">
              <a:solidFill>
                <a:srgbClr val="0070C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There can be a </a:t>
            </a:r>
            <a:r>
              <a:rPr lang="en-US" sz="1800" b="1" dirty="0" smtClean="0">
                <a:solidFill>
                  <a:srgbClr val="0070C0"/>
                </a:solidFill>
              </a:rPr>
              <a:t>timing benefit </a:t>
            </a:r>
            <a:r>
              <a:rPr lang="en-US" sz="1800" dirty="0" smtClean="0"/>
              <a:t>as a friend may know another friend who is currently looking for a particular product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Turn people </a:t>
            </a:r>
            <a:r>
              <a:rPr lang="en-US" sz="1800" b="1" dirty="0" smtClean="0">
                <a:solidFill>
                  <a:srgbClr val="0070C0"/>
                </a:solidFill>
              </a:rPr>
              <a:t>into COLs </a:t>
            </a:r>
            <a:r>
              <a:rPr lang="en-US" sz="1800" dirty="0" smtClean="0"/>
              <a:t>(</a:t>
            </a:r>
            <a:r>
              <a:rPr lang="en-US" sz="1800" dirty="0" smtClean="0"/>
              <a:t>e.g. our data </a:t>
            </a:r>
            <a:r>
              <a:rPr lang="en-US" sz="1800" dirty="0" smtClean="0"/>
              <a:t>reveals </a:t>
            </a:r>
            <a:r>
              <a:rPr lang="en-US" sz="1800" dirty="0" smtClean="0"/>
              <a:t>who are most active on certain categories of products and actively tagging their friends)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COLs work for the brands for </a:t>
            </a:r>
            <a:r>
              <a:rPr lang="en-US" sz="1800" b="1" dirty="0" smtClean="0">
                <a:solidFill>
                  <a:srgbClr val="0070C0"/>
                </a:solidFill>
              </a:rPr>
              <a:t>rewards</a:t>
            </a:r>
            <a:r>
              <a:rPr lang="en-US" sz="1800" dirty="0" smtClean="0"/>
              <a:t>; while the brands leverage them to </a:t>
            </a:r>
            <a:r>
              <a:rPr lang="en-US" sz="1800" b="1" dirty="0" smtClean="0">
                <a:solidFill>
                  <a:srgbClr val="0070C0"/>
                </a:solidFill>
              </a:rPr>
              <a:t>increase the sales </a:t>
            </a:r>
            <a:r>
              <a:rPr lang="en-US" sz="1800" dirty="0" smtClean="0"/>
              <a:t>to their network of friends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Every </a:t>
            </a:r>
            <a:r>
              <a:rPr lang="en-US" sz="1800" b="1" dirty="0">
                <a:solidFill>
                  <a:srgbClr val="0070C0"/>
                </a:solidFill>
              </a:rPr>
              <a:t>customer is also a </a:t>
            </a:r>
            <a:r>
              <a:rPr lang="en-US" sz="1800" b="1" dirty="0" smtClean="0">
                <a:solidFill>
                  <a:srgbClr val="0070C0"/>
                </a:solidFill>
              </a:rPr>
              <a:t>marketer</a:t>
            </a:r>
            <a:r>
              <a:rPr lang="en-US" sz="1800" b="1" dirty="0" smtClean="0"/>
              <a:t>! </a:t>
            </a:r>
            <a:r>
              <a:rPr lang="en-US" sz="1800" b="1" dirty="0" smtClean="0">
                <a:solidFill>
                  <a:srgbClr val="0070C0"/>
                </a:solidFill>
              </a:rPr>
              <a:t>Linking </a:t>
            </a:r>
            <a:r>
              <a:rPr lang="en-US" sz="1800" b="1" dirty="0">
                <a:solidFill>
                  <a:srgbClr val="0070C0"/>
                </a:solidFill>
              </a:rPr>
              <a:t>the brands to the customers directly</a:t>
            </a:r>
            <a:r>
              <a:rPr lang="en-US" sz="1800" b="1" dirty="0"/>
              <a:t> </a:t>
            </a:r>
            <a:r>
              <a:rPr lang="en-US" sz="1800" dirty="0"/>
              <a:t>where </a:t>
            </a:r>
            <a:r>
              <a:rPr lang="en-US" sz="1800" b="1" dirty="0" smtClean="0">
                <a:solidFill>
                  <a:srgbClr val="0070C0"/>
                </a:solidFill>
              </a:rPr>
              <a:t>customers </a:t>
            </a:r>
            <a:r>
              <a:rPr lang="en-US" sz="1800" b="1" dirty="0">
                <a:solidFill>
                  <a:srgbClr val="0070C0"/>
                </a:solidFill>
              </a:rPr>
              <a:t>are both </a:t>
            </a:r>
            <a:r>
              <a:rPr lang="en-US" sz="1800" b="1" dirty="0" smtClean="0">
                <a:solidFill>
                  <a:srgbClr val="0070C0"/>
                </a:solidFill>
              </a:rPr>
              <a:t>marketers </a:t>
            </a:r>
            <a:r>
              <a:rPr lang="en-US" sz="1800" b="1" dirty="0">
                <a:solidFill>
                  <a:srgbClr val="0070C0"/>
                </a:solidFill>
              </a:rPr>
              <a:t>and </a:t>
            </a:r>
            <a:r>
              <a:rPr lang="en-US" sz="1800" b="1" dirty="0" smtClean="0">
                <a:solidFill>
                  <a:srgbClr val="0070C0"/>
                </a:solidFill>
              </a:rPr>
              <a:t>buyers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383232" y="620688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Datatact </a:t>
            </a:r>
            <a:r>
              <a:rPr lang="en-US" dirty="0" smtClean="0"/>
              <a:t>: </a:t>
            </a:r>
            <a:r>
              <a:rPr lang="en-US" kern="0" dirty="0" smtClean="0"/>
              <a:t>Crowd Opinion Leader (COL)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061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"/>
          <a:stretch/>
        </p:blipFill>
        <p:spPr>
          <a:xfrm>
            <a:off x="496797" y="1722966"/>
            <a:ext cx="7200800" cy="4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3232" y="1700808"/>
            <a:ext cx="4935538" cy="26642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 smtClean="0"/>
              <a:t>COL Identification</a:t>
            </a:r>
            <a:endParaRPr lang="en-US" sz="1800" b="1" u="sng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COL Profile</a:t>
            </a:r>
            <a:r>
              <a:rPr lang="en-US" sz="1800" dirty="0" smtClean="0"/>
              <a:t>: trace the user actions </a:t>
            </a:r>
            <a:endParaRPr lang="en-US" sz="1800" dirty="0" smtClean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Activity </a:t>
            </a:r>
            <a:r>
              <a:rPr lang="en-US" sz="1800" b="1" dirty="0">
                <a:solidFill>
                  <a:srgbClr val="0070C0"/>
                </a:solidFill>
              </a:rPr>
              <a:t>Heat Map</a:t>
            </a:r>
            <a:r>
              <a:rPr lang="en-US" sz="1800" dirty="0" smtClean="0"/>
              <a:t>: based on the activity metrics which include the frequency of tagging friends, reactions (likes, angry, wow, sad) to particular content or comments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Friend List</a:t>
            </a:r>
            <a:r>
              <a:rPr lang="en-US" sz="1800" dirty="0" smtClean="0"/>
              <a:t>: number of friends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</p:txBody>
      </p:sp>
      <p:pic>
        <p:nvPicPr>
          <p:cNvPr id="4098" name="Picture 2" descr="T:\gDrive\ML\JasonJackie\docs\KOL-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60848"/>
            <a:ext cx="2501882" cy="190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 bwMode="auto">
          <a:xfrm>
            <a:off x="383232" y="620688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Datatact </a:t>
            </a:r>
            <a:r>
              <a:rPr lang="en-US" dirty="0" smtClean="0"/>
              <a:t>: </a:t>
            </a:r>
            <a:r>
              <a:rPr lang="en-US" kern="0" dirty="0" smtClean="0"/>
              <a:t>Crowd Opinion Leader (COL)</a:t>
            </a:r>
            <a:endParaRPr lang="en-US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50131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232" y="4505344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Match the COL profile to the appropriate brands/companies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COL </a:t>
            </a:r>
            <a:r>
              <a:rPr lang="en-US" sz="1800" b="1" dirty="0">
                <a:solidFill>
                  <a:srgbClr val="0070C0"/>
                </a:solidFill>
              </a:rPr>
              <a:t>matching fee is based on the effectiveness </a:t>
            </a:r>
            <a:r>
              <a:rPr lang="en-US" sz="1800" dirty="0"/>
              <a:t>(i.e. the statistics of Activity Heat Map, Feedback Rate and Friend List)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Make the COL </a:t>
            </a:r>
            <a:r>
              <a:rPr lang="en-US" sz="1800" b="1" dirty="0">
                <a:solidFill>
                  <a:srgbClr val="0070C0"/>
                </a:solidFill>
              </a:rPr>
              <a:t>exclusively</a:t>
            </a:r>
            <a:r>
              <a:rPr lang="en-US" sz="1800" dirty="0"/>
              <a:t> for a company will incur additional charge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58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Development Pipelines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2000" dirty="0" smtClean="0"/>
              <a:t>Facebook </a:t>
            </a:r>
            <a:r>
              <a:rPr lang="en-US" sz="2000" dirty="0"/>
              <a:t>&amp; Web Data Extraction</a:t>
            </a:r>
          </a:p>
          <a:p>
            <a:pPr lvl="1"/>
            <a:r>
              <a:rPr lang="en-US" sz="2000" dirty="0"/>
              <a:t>Storage (Database)</a:t>
            </a:r>
          </a:p>
          <a:p>
            <a:pPr lvl="1"/>
            <a:r>
              <a:rPr lang="en-US" sz="2000" dirty="0"/>
              <a:t>Pre-process: Cleaning, Small Caps, Tokenize </a:t>
            </a:r>
          </a:p>
          <a:p>
            <a:pPr lvl="1"/>
            <a:r>
              <a:rPr lang="en-US" sz="2000" dirty="0"/>
              <a:t>Post-process: Remove </a:t>
            </a:r>
            <a:r>
              <a:rPr lang="en-US" sz="2000" dirty="0" err="1"/>
              <a:t>StopWord</a:t>
            </a:r>
            <a:r>
              <a:rPr lang="en-US" sz="2000" dirty="0"/>
              <a:t>, Word Stemming</a:t>
            </a:r>
          </a:p>
          <a:p>
            <a:pPr lvl="1"/>
            <a:r>
              <a:rPr lang="en-US" sz="2000" dirty="0"/>
              <a:t>Index</a:t>
            </a:r>
          </a:p>
          <a:p>
            <a:pPr lvl="1"/>
            <a:r>
              <a:rPr lang="en-US" sz="2000" dirty="0"/>
              <a:t>Search Query</a:t>
            </a:r>
          </a:p>
          <a:p>
            <a:pPr lvl="1"/>
            <a:r>
              <a:rPr lang="en-US" sz="2000" dirty="0"/>
              <a:t>Relevance and Sorting</a:t>
            </a:r>
          </a:p>
          <a:p>
            <a:pPr lvl="1"/>
            <a:r>
              <a:rPr lang="en-US" sz="2000" dirty="0"/>
              <a:t>Visualization &amp; Interpretation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 &amp; Storage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Data Extraction</a:t>
            </a:r>
          </a:p>
          <a:p>
            <a:pPr lvl="1"/>
            <a:r>
              <a:rPr lang="en-US" sz="1800" dirty="0"/>
              <a:t>Manage Facebook account</a:t>
            </a:r>
          </a:p>
          <a:p>
            <a:pPr lvl="1"/>
            <a:r>
              <a:rPr lang="en-US" sz="1800" dirty="0"/>
              <a:t>Disconnect and retry</a:t>
            </a:r>
          </a:p>
          <a:p>
            <a:pPr lvl="1"/>
            <a:r>
              <a:rPr lang="en-US" sz="1800" dirty="0"/>
              <a:t>Throttling</a:t>
            </a:r>
          </a:p>
          <a:p>
            <a:pPr lvl="1"/>
            <a:r>
              <a:rPr lang="en-US" sz="1800" dirty="0"/>
              <a:t>Web Scraping</a:t>
            </a:r>
          </a:p>
          <a:p>
            <a:pPr lvl="1"/>
            <a:r>
              <a:rPr lang="en-US" sz="1800" dirty="0"/>
              <a:t>Privacy </a:t>
            </a:r>
            <a:r>
              <a:rPr lang="en-US" sz="1800" dirty="0" smtClean="0"/>
              <a:t>limitation</a:t>
            </a:r>
            <a:r>
              <a:rPr lang="en-US" sz="2000" dirty="0" smtClean="0"/>
              <a:t> </a:t>
            </a:r>
            <a:r>
              <a:rPr lang="en-US" sz="1400" dirty="0" smtClean="0"/>
              <a:t>(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Cambridge </a:t>
            </a:r>
            <a:r>
              <a:rPr lang="en-US" sz="1400" dirty="0" err="1" smtClean="0">
                <a:solidFill>
                  <a:srgbClr val="FF0000"/>
                </a:solidFill>
                <a:hlinkClick r:id="rId2"/>
              </a:rPr>
              <a:t>Analytica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 Scandal</a:t>
            </a:r>
            <a:r>
              <a:rPr lang="en-US" sz="1400" dirty="0" smtClean="0">
                <a:hlinkClick r:id="rId2"/>
              </a:rPr>
              <a:t>: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Facebook 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Allowed Firm To Exploit Data To Target American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Voters</a:t>
            </a:r>
            <a:r>
              <a:rPr lang="en-US" sz="1400" dirty="0" smtClean="0"/>
              <a:t>)</a:t>
            </a:r>
            <a:endParaRPr lang="en-US" sz="1400" dirty="0"/>
          </a:p>
          <a:p>
            <a:endParaRPr lang="en-US" sz="1800" b="1" dirty="0" smtClean="0"/>
          </a:p>
          <a:p>
            <a:r>
              <a:rPr lang="en-US" sz="1800" b="1" dirty="0" smtClean="0"/>
              <a:t>Storage</a:t>
            </a:r>
            <a:endParaRPr lang="en-US" sz="1800" b="1" dirty="0"/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Handle concurrency (multiple writer)</a:t>
            </a:r>
          </a:p>
          <a:p>
            <a:pPr lvl="1"/>
            <a:r>
              <a:rPr lang="en-US" sz="1800" dirty="0"/>
              <a:t>Fast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6" name="Picture 4" descr="buy likes factory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440916" cy="31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Searching: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Inverted </a:t>
            </a:r>
            <a:r>
              <a:rPr lang="en-US" sz="1800" dirty="0"/>
              <a:t>Index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 descr="inverted index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44823"/>
            <a:ext cx="5184576" cy="39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74441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Indexed by Calculation</a:t>
            </a:r>
            <a:endParaRPr lang="en-US" sz="2000" b="1" dirty="0"/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One computer cannot host all the data </a:t>
            </a:r>
            <a:r>
              <a:rPr lang="en-US" sz="1800" dirty="0"/>
              <a:t>and need to </a:t>
            </a:r>
            <a:r>
              <a:rPr lang="en-US" sz="1800" b="1" dirty="0">
                <a:solidFill>
                  <a:srgbClr val="0070C0"/>
                </a:solidFill>
              </a:rPr>
              <a:t>distribute into multiple computers</a:t>
            </a:r>
            <a:r>
              <a:rPr lang="en-US" sz="1800" dirty="0"/>
              <a:t> (clusters of computers</a:t>
            </a:r>
            <a:r>
              <a:rPr lang="en-US" sz="1800" dirty="0" smtClean="0"/>
              <a:t>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Hash function </a:t>
            </a:r>
            <a:r>
              <a:rPr lang="en-US" sz="1800" b="1" dirty="0">
                <a:solidFill>
                  <a:srgbClr val="0070C0"/>
                </a:solidFill>
              </a:rPr>
              <a:t>determine what data to store in which </a:t>
            </a:r>
            <a:r>
              <a:rPr lang="en-US" sz="1800" b="1" dirty="0">
                <a:solidFill>
                  <a:srgbClr val="0070C0"/>
                </a:solidFill>
              </a:rPr>
              <a:t>computer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hash function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21" y="836712"/>
            <a:ext cx="413263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ing hash func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b="44094"/>
          <a:stretch/>
        </p:blipFill>
        <p:spPr bwMode="auto">
          <a:xfrm>
            <a:off x="4139952" y="4351606"/>
            <a:ext cx="4762650" cy="17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 bwMode="auto">
          <a:xfrm rot="10800000">
            <a:off x="6507418" y="3868623"/>
            <a:ext cx="404871" cy="496479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7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Relevance: Google </a:t>
            </a:r>
            <a:r>
              <a:rPr lang="en-US" dirty="0"/>
              <a:t>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pic>
        <p:nvPicPr>
          <p:cNvPr id="9218" name="Picture 2" descr="google pagerank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58094"/>
            <a:ext cx="5218801" cy="420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5690268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Search Engine Optimization (</a:t>
            </a:r>
            <a:r>
              <a:rPr lang="en-US" sz="1600" dirty="0"/>
              <a:t>SEO): 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en.wikipedia.org/wiki/Search_engine_optimization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86431" y="2132856"/>
            <a:ext cx="2846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Google realized that relevance for the web </a:t>
            </a:r>
            <a:r>
              <a:rPr lang="en-US" sz="2000" b="1" dirty="0">
                <a:solidFill>
                  <a:srgbClr val="0070C0"/>
                </a:solidFill>
              </a:rPr>
              <a:t>depended on trust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0070C0"/>
                </a:solidFill>
              </a:rPr>
              <a:t>not just text</a:t>
            </a:r>
          </a:p>
        </p:txBody>
      </p:sp>
    </p:spTree>
    <p:extLst>
      <p:ext uri="{BB962C8B-B14F-4D97-AF65-F5344CB8AC3E}">
        <p14:creationId xmlns:p14="http://schemas.microsoft.com/office/powerpoint/2010/main" val="134194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Relevance: </a:t>
            </a:r>
            <a:r>
              <a:rPr lang="en-US" dirty="0" smtClean="0"/>
              <a:t>Vector </a:t>
            </a:r>
            <a:r>
              <a:rPr lang="en-US" dirty="0"/>
              <a:t>Space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80528" y="1844824"/>
            <a:ext cx="8568952" cy="17872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Representing </a:t>
            </a:r>
            <a:r>
              <a:rPr lang="en-US" sz="1800" b="1" dirty="0">
                <a:solidFill>
                  <a:srgbClr val="0070C0"/>
                </a:solidFill>
              </a:rPr>
              <a:t>text documents as vectors </a:t>
            </a:r>
            <a:r>
              <a:rPr lang="en-US" sz="1800" dirty="0"/>
              <a:t>of identifiers. </a:t>
            </a:r>
            <a:r>
              <a:rPr lang="en-US" sz="1800" b="1" dirty="0">
                <a:solidFill>
                  <a:srgbClr val="0070C0"/>
                </a:solidFill>
              </a:rPr>
              <a:t>Each dimension corresponds to a separate term</a:t>
            </a:r>
            <a:r>
              <a:rPr lang="en-US" sz="1800" dirty="0"/>
              <a:t>. If a term occurs in the document, its value in the vector is non-zero.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Use </a:t>
            </a:r>
            <a:r>
              <a:rPr lang="en-US" sz="1800" b="1" dirty="0">
                <a:solidFill>
                  <a:srgbClr val="0070C0"/>
                </a:solidFill>
              </a:rPr>
              <a:t>cosine similarity </a:t>
            </a:r>
            <a:r>
              <a:rPr lang="en-US" sz="1800" dirty="0"/>
              <a:t>(e.g. dot product) to calculate the text </a:t>
            </a:r>
            <a:r>
              <a:rPr lang="en-US" sz="1800" dirty="0" smtClean="0"/>
              <a:t>similarity</a:t>
            </a:r>
            <a:endParaRPr lang="en-US" sz="1800" dirty="0"/>
          </a:p>
          <a:p>
            <a:pPr marL="400050" lvl="1" indent="0">
              <a:buNone/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 descr="text similarity vector space model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" r="3307" b="8724"/>
          <a:stretch/>
        </p:blipFill>
        <p:spPr bwMode="auto">
          <a:xfrm>
            <a:off x="971600" y="3356992"/>
            <a:ext cx="3404834" cy="22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ext similarity vector space model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3212976"/>
            <a:ext cx="2755897" cy="25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5435" y="5867857"/>
            <a:ext cx="751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b="1" dirty="0">
                <a:solidFill>
                  <a:srgbClr val="00B050"/>
                </a:solidFill>
              </a:rPr>
              <a:t>Demo</a:t>
            </a:r>
            <a:r>
              <a:rPr lang="en-US" sz="1800" dirty="0" smtClean="0"/>
              <a:t>: </a:t>
            </a:r>
            <a:r>
              <a:rPr lang="en-US" sz="1800" dirty="0">
                <a:hlinkClick r:id="rId4"/>
              </a:rPr>
              <a:t>http://projector.tensorflow.org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Search “</a:t>
            </a:r>
            <a:r>
              <a:rPr lang="zh-TW" altLang="en-US" sz="1800" dirty="0"/>
              <a:t>大交</a:t>
            </a:r>
            <a:r>
              <a:rPr lang="zh-TW" altLang="en-US" sz="1800" dirty="0" smtClean="0"/>
              <a:t>合</a:t>
            </a:r>
            <a:r>
              <a:rPr lang="en-US" altLang="zh-TW" sz="1800" dirty="0" smtClean="0"/>
              <a:t>”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43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Trading </a:t>
            </a:r>
            <a:r>
              <a:rPr lang="en-US" dirty="0" smtClean="0"/>
              <a:t>Strategies – HK Warrant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0324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/>
              <a:t>Objective</a:t>
            </a:r>
            <a:r>
              <a:rPr lang="en-US" sz="1800" dirty="0" smtClean="0"/>
              <a:t>: Try to </a:t>
            </a:r>
            <a:r>
              <a:rPr lang="en-US" sz="1800" b="1" dirty="0" smtClean="0">
                <a:solidFill>
                  <a:srgbClr val="0070C0"/>
                </a:solidFill>
              </a:rPr>
              <a:t>follow a “super trader” action </a:t>
            </a:r>
            <a:r>
              <a:rPr lang="en-US" sz="1800" dirty="0" smtClean="0"/>
              <a:t>(recall Social Trading) and profit from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b="1" dirty="0" smtClean="0"/>
              <a:t>Enter Trade </a:t>
            </a:r>
            <a:r>
              <a:rPr lang="en-US" sz="1600" dirty="0" smtClean="0"/>
              <a:t>when "</a:t>
            </a:r>
            <a:r>
              <a:rPr lang="en-US" sz="1600" dirty="0"/>
              <a:t>super user" </a:t>
            </a:r>
            <a:r>
              <a:rPr lang="en-US" sz="1600" dirty="0" smtClean="0"/>
              <a:t>trade (when a </a:t>
            </a:r>
            <a:r>
              <a:rPr lang="en-US" sz="1600" b="1" dirty="0" smtClean="0">
                <a:solidFill>
                  <a:srgbClr val="0070C0"/>
                </a:solidFill>
              </a:rPr>
              <a:t>single trade of notation </a:t>
            </a:r>
            <a:r>
              <a:rPr lang="en-US" sz="1600" dirty="0" smtClean="0"/>
              <a:t>greater than certain amount on </a:t>
            </a:r>
            <a:r>
              <a:rPr lang="en-US" sz="1600" dirty="0"/>
              <a:t>a warrant and </a:t>
            </a:r>
            <a:r>
              <a:rPr lang="en-US" sz="1600" b="1" dirty="0">
                <a:solidFill>
                  <a:srgbClr val="0070C0"/>
                </a:solidFill>
              </a:rPr>
              <a:t>ask </a:t>
            </a:r>
            <a:r>
              <a:rPr lang="en-US" sz="1600" b="1" dirty="0" smtClean="0">
                <a:solidFill>
                  <a:srgbClr val="0070C0"/>
                </a:solidFill>
              </a:rPr>
              <a:t>price move </a:t>
            </a:r>
            <a:r>
              <a:rPr lang="en-US" sz="1600" b="1" dirty="0">
                <a:solidFill>
                  <a:srgbClr val="0070C0"/>
                </a:solidFill>
              </a:rPr>
              <a:t>up</a:t>
            </a:r>
            <a:r>
              <a:rPr lang="en-US" sz="1600" dirty="0"/>
              <a:t> (&gt;= 1 tick) </a:t>
            </a:r>
            <a:r>
              <a:rPr lang="en-US" sz="1600" b="1" dirty="0">
                <a:solidFill>
                  <a:srgbClr val="0070C0"/>
                </a:solidFill>
              </a:rPr>
              <a:t>within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10ms to 5s</a:t>
            </a:r>
          </a:p>
          <a:p>
            <a:pPr marL="400050" lvl="1" indent="0">
              <a:buNone/>
            </a:pPr>
            <a:r>
              <a:rPr lang="en-US" sz="1600" dirty="0"/>
              <a:t>		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b="1" dirty="0" smtClean="0"/>
              <a:t>Exit Trade </a:t>
            </a:r>
            <a:r>
              <a:rPr lang="en-US" sz="1600" dirty="0" smtClean="0"/>
              <a:t>in these 3 modes</a:t>
            </a:r>
            <a:endParaRPr lang="en-US" sz="1600" dirty="0"/>
          </a:p>
          <a:p>
            <a:pPr marL="400050" lvl="1" indent="0">
              <a:buNone/>
            </a:pPr>
            <a:endParaRPr lang="en-US" sz="1400" dirty="0" smtClean="0"/>
          </a:p>
          <a:p>
            <a:pPr marL="400050" lvl="1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1</a:t>
            </a:r>
            <a:r>
              <a:rPr lang="en-US" sz="1400" dirty="0"/>
              <a:t>: </a:t>
            </a:r>
            <a:r>
              <a:rPr lang="en-US" sz="1400" b="1" dirty="0" smtClean="0"/>
              <a:t>Profit </a:t>
            </a:r>
            <a:r>
              <a:rPr lang="en-US" sz="1400" b="1" dirty="0"/>
              <a:t>mode</a:t>
            </a:r>
            <a:r>
              <a:rPr lang="en-US" sz="1400" dirty="0"/>
              <a:t>: Sell if </a:t>
            </a:r>
            <a:r>
              <a:rPr lang="en-US" sz="1400" dirty="0" smtClean="0"/>
              <a:t>bid + 2 ticks &gt;= </a:t>
            </a:r>
            <a:r>
              <a:rPr lang="en-US" sz="1400" dirty="0" err="1"/>
              <a:t>avg</a:t>
            </a:r>
            <a:r>
              <a:rPr lang="en-US" sz="1400" dirty="0"/>
              <a:t> </a:t>
            </a:r>
            <a:r>
              <a:rPr lang="en-US" sz="1400" dirty="0" err="1"/>
              <a:t>px</a:t>
            </a:r>
            <a:endParaRPr lang="en-US" sz="1400" dirty="0"/>
          </a:p>
          <a:p>
            <a:pPr marL="400050" lvl="1" indent="0"/>
            <a:endParaRPr lang="en-US" sz="1400" dirty="0" smtClean="0"/>
          </a:p>
          <a:p>
            <a:pPr marL="400050" lvl="1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2</a:t>
            </a:r>
            <a:r>
              <a:rPr lang="en-US" sz="1400" dirty="0"/>
              <a:t>: </a:t>
            </a:r>
            <a:r>
              <a:rPr lang="en-US" sz="1400" b="1" dirty="0"/>
              <a:t>Stop Loss</a:t>
            </a:r>
            <a:r>
              <a:rPr lang="en-US" sz="1400" dirty="0"/>
              <a:t>: </a:t>
            </a:r>
            <a:r>
              <a:rPr lang="en-US" sz="1400" dirty="0" err="1"/>
              <a:t>avg</a:t>
            </a:r>
            <a:r>
              <a:rPr lang="en-US" sz="1400" dirty="0"/>
              <a:t> </a:t>
            </a:r>
            <a:r>
              <a:rPr lang="en-US" sz="1400" dirty="0" err="1"/>
              <a:t>px</a:t>
            </a:r>
            <a:r>
              <a:rPr lang="en-US" sz="1400" dirty="0"/>
              <a:t> - bid &gt;= </a:t>
            </a:r>
            <a:r>
              <a:rPr lang="en-US" sz="1400" b="1" dirty="0">
                <a:solidFill>
                  <a:srgbClr val="00B050"/>
                </a:solidFill>
              </a:rPr>
              <a:t>3 </a:t>
            </a:r>
            <a:r>
              <a:rPr lang="en-US" sz="1400" b="1" dirty="0" smtClean="0">
                <a:solidFill>
                  <a:srgbClr val="00B050"/>
                </a:solidFill>
              </a:rPr>
              <a:t>ticks</a:t>
            </a:r>
          </a:p>
          <a:p>
            <a:pPr marL="400050" lvl="1" indent="0"/>
            <a:endParaRPr lang="en-US" sz="1400" dirty="0" smtClean="0"/>
          </a:p>
          <a:p>
            <a:pPr marL="400050" lvl="1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3: </a:t>
            </a:r>
            <a:r>
              <a:rPr lang="en-US" sz="1400" b="1" dirty="0" smtClean="0"/>
              <a:t>Time mode</a:t>
            </a:r>
            <a:r>
              <a:rPr lang="en-US" sz="1400" dirty="0" smtClean="0"/>
              <a:t>: 15 mins before market close</a:t>
            </a:r>
            <a:endParaRPr lang="en-US" sz="1400" dirty="0"/>
          </a:p>
          <a:p>
            <a:pPr marL="0" indent="0"/>
            <a:r>
              <a:rPr lang="en-US" sz="1800" dirty="0"/>
              <a:t>				</a:t>
            </a:r>
          </a:p>
          <a:p>
            <a:pPr marL="0" indent="0"/>
            <a:r>
              <a:rPr lang="en-US" sz="1800" dirty="0"/>
              <a:t>	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5664" r="19337" b="10938"/>
          <a:stretch/>
        </p:blipFill>
        <p:spPr bwMode="auto">
          <a:xfrm>
            <a:off x="5364088" y="3566145"/>
            <a:ext cx="2885041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8692" y="5733256"/>
            <a:ext cx="5190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Canberra Blackjack Experience for the 3 ticks stop loss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89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Trading </a:t>
            </a:r>
            <a:r>
              <a:rPr lang="en-US" dirty="0" smtClean="0"/>
              <a:t>Strategies – HK small caps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965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/>
              <a:t>Objective</a:t>
            </a:r>
            <a:r>
              <a:rPr lang="en-US" sz="1800" dirty="0" smtClean="0"/>
              <a:t>: Track </a:t>
            </a:r>
            <a:r>
              <a:rPr lang="en-US" sz="1800" b="1" dirty="0" smtClean="0">
                <a:solidFill>
                  <a:srgbClr val="0070C0"/>
                </a:solidFill>
              </a:rPr>
              <a:t>abnormal movements </a:t>
            </a:r>
            <a:r>
              <a:rPr lang="en-US" sz="1800" dirty="0" smtClean="0"/>
              <a:t>for </a:t>
            </a:r>
            <a:r>
              <a:rPr lang="en-US" sz="1800" b="1" dirty="0" smtClean="0">
                <a:solidFill>
                  <a:srgbClr val="0070C0"/>
                </a:solidFill>
              </a:rPr>
              <a:t>small caps </a:t>
            </a:r>
            <a:r>
              <a:rPr lang="en-US" sz="1800" dirty="0" smtClean="0"/>
              <a:t>HK names</a:t>
            </a:r>
          </a:p>
          <a:p>
            <a:pPr marL="0" indent="0"/>
            <a:endParaRPr lang="en-US" sz="1800" dirty="0" smtClean="0"/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movement &gt; 10%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 smtClean="0"/>
              <a:t>Market cap &lt; HK$ 5 billions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volume &gt; HK$10M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 smtClean="0"/>
              <a:t>No. of trades &gt; 1000 </a:t>
            </a:r>
          </a:p>
          <a:p>
            <a:pPr marL="0" indent="0"/>
            <a:r>
              <a:rPr lang="en-US" sz="1800" dirty="0"/>
              <a:t>	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pic>
        <p:nvPicPr>
          <p:cNvPr id="12291" name="Picture 3" descr="T:\gDrive\ML\MrShe\charts\trendGraph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t="6528" r="25729" b="15139"/>
          <a:stretch/>
        </p:blipFill>
        <p:spPr bwMode="auto">
          <a:xfrm>
            <a:off x="5449016" y="1828242"/>
            <a:ext cx="3565376" cy="347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T:\gDrive\ML\MrShe\charts\d9bcb563-5ac9-487a-b6a8-0a7d79744fc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27778" r="3125" b="16111"/>
          <a:stretch/>
        </p:blipFill>
        <p:spPr bwMode="auto">
          <a:xfrm>
            <a:off x="179512" y="3855716"/>
            <a:ext cx="5269504" cy="23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55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Trading </a:t>
            </a:r>
            <a:r>
              <a:rPr lang="en-US" dirty="0" smtClean="0"/>
              <a:t>Strategies - Background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9" r="15195"/>
          <a:stretch/>
        </p:blipFill>
        <p:spPr>
          <a:xfrm>
            <a:off x="683568" y="2244915"/>
            <a:ext cx="4329953" cy="3726129"/>
          </a:xfrm>
          <a:prstGeom prst="rect">
            <a:avLst/>
          </a:prstGeom>
        </p:spPr>
      </p:pic>
      <p:sp>
        <p:nvSpPr>
          <p:cNvPr id="24" name="Cloud Callout 23"/>
          <p:cNvSpPr/>
          <p:nvPr/>
        </p:nvSpPr>
        <p:spPr bwMode="auto">
          <a:xfrm>
            <a:off x="3347864" y="1988840"/>
            <a:ext cx="4824536" cy="1368152"/>
          </a:xfrm>
          <a:prstGeom prst="cloud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+mj-lt"/>
                <a:ea typeface="新細明體" panose="02020500000000000000" pitchFamily="18" charset="-120"/>
              </a:rPr>
              <a:t>AI + Trading = Success ?</a:t>
            </a:r>
            <a:endParaRPr lang="en-US" altLang="zh-CN" b="1" dirty="0">
              <a:solidFill>
                <a:srgbClr val="C00000"/>
              </a:solidFill>
              <a:latin typeface="+mj-lt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755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8" y="1700808"/>
            <a:ext cx="7832939" cy="44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Trading </a:t>
            </a:r>
            <a:r>
              <a:rPr lang="en-US" dirty="0" smtClean="0"/>
              <a:t>Strategies – Trading Charts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129614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Mimic human traders </a:t>
            </a:r>
            <a:r>
              <a:rPr lang="en-US" sz="1800" dirty="0" smtClean="0"/>
              <a:t>on analyzing charts like </a:t>
            </a:r>
            <a:r>
              <a:rPr lang="en-US" sz="1800" b="1" dirty="0" smtClean="0">
                <a:solidFill>
                  <a:srgbClr val="0070C0"/>
                </a:solidFill>
              </a:rPr>
              <a:t>Candle Sticks</a:t>
            </a:r>
            <a:r>
              <a:rPr lang="en-US" sz="1800" dirty="0"/>
              <a:t>, RSI and Moving </a:t>
            </a:r>
            <a:r>
              <a:rPr lang="en-US" sz="1800" dirty="0" smtClean="0"/>
              <a:t>average. Generate </a:t>
            </a:r>
            <a:r>
              <a:rPr lang="en-US" sz="1800" dirty="0"/>
              <a:t>useful analytics </a:t>
            </a:r>
            <a:r>
              <a:rPr lang="en-US" sz="1800" dirty="0" smtClean="0"/>
              <a:t>such </a:t>
            </a:r>
            <a:r>
              <a:rPr lang="en-US" sz="1800" dirty="0"/>
              <a:t>as classifying the strength of certain signals, spotting anomaly and learning the underlying patters for future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146" name="Picture 2" descr="candlestick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18469"/>
            <a:ext cx="23812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ndlestick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543" y="2852935"/>
            <a:ext cx="6113863" cy="344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Trading </a:t>
            </a:r>
            <a:r>
              <a:rPr lang="en-US" dirty="0" smtClean="0"/>
              <a:t>Strategies – Trading Charts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384376" cy="41764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Put Candle Sticks in </a:t>
            </a:r>
            <a:r>
              <a:rPr lang="en-US" sz="1800" b="1" dirty="0" smtClean="0">
                <a:solidFill>
                  <a:srgbClr val="0070C0"/>
                </a:solidFill>
              </a:rPr>
              <a:t>time series</a:t>
            </a:r>
            <a:r>
              <a:rPr lang="en-US" sz="1800" dirty="0" smtClean="0"/>
              <a:t> to spot trends</a:t>
            </a:r>
          </a:p>
          <a:p>
            <a:pPr marL="0" indent="0"/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Depends on the duration of the trend (</a:t>
            </a:r>
            <a:r>
              <a:rPr lang="en-US" sz="1800" b="1" dirty="0" smtClean="0">
                <a:solidFill>
                  <a:srgbClr val="0070C0"/>
                </a:solidFill>
              </a:rPr>
              <a:t>short-term trend or long-term trend</a:t>
            </a:r>
            <a:r>
              <a:rPr lang="en-US" sz="1800" dirty="0" smtClean="0"/>
              <a:t>), each candle bar can a 1-min bar, 5-min, 15-min etc. and up to 1-year 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42" name="Picture 2" descr="candlestick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96" y="1880828"/>
            <a:ext cx="508856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81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Trading </a:t>
            </a:r>
            <a:r>
              <a:rPr lang="en-US" dirty="0" smtClean="0"/>
              <a:t>Strategies - </a:t>
            </a:r>
            <a:r>
              <a:rPr lang="en-US" dirty="0"/>
              <a:t>Trading Charts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Modules: </a:t>
            </a:r>
            <a:r>
              <a:rPr lang="en-US" sz="1800" dirty="0" smtClean="0"/>
              <a:t>Chart Generator</a:t>
            </a:r>
            <a:r>
              <a:rPr lang="en-US" sz="1800" dirty="0"/>
              <a:t>, CNN </a:t>
            </a:r>
            <a:r>
              <a:rPr lang="en-US" sz="1800" dirty="0" err="1"/>
              <a:t>Clusterer</a:t>
            </a:r>
            <a:r>
              <a:rPr lang="en-US" sz="1800" dirty="0"/>
              <a:t>, </a:t>
            </a:r>
            <a:r>
              <a:rPr lang="en-US" sz="1800" dirty="0" smtClean="0"/>
              <a:t>Classifier</a:t>
            </a:r>
            <a:r>
              <a:rPr lang="en-US" sz="1800" dirty="0"/>
              <a:t>, CNN Visualizer and </a:t>
            </a:r>
            <a:r>
              <a:rPr lang="en-US" sz="1800" dirty="0" smtClean="0"/>
              <a:t>Deep-Q trading.</a:t>
            </a:r>
            <a:endParaRPr lang="en-US" sz="1800" dirty="0"/>
          </a:p>
          <a:p>
            <a:pPr lvl="0"/>
            <a:endParaRPr lang="en-US" sz="18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55576" y="2895997"/>
            <a:ext cx="7632848" cy="2736304"/>
            <a:chOff x="611560" y="2924944"/>
            <a:chExt cx="7632848" cy="2736304"/>
          </a:xfrm>
        </p:grpSpPr>
        <p:sp>
          <p:nvSpPr>
            <p:cNvPr id="2" name="Rectangle 1"/>
            <p:cNvSpPr/>
            <p:nvPr/>
          </p:nvSpPr>
          <p:spPr bwMode="auto">
            <a:xfrm>
              <a:off x="1403648" y="4005064"/>
              <a:ext cx="1224136" cy="7200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Chart Generator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203848" y="4005064"/>
              <a:ext cx="1224136" cy="7200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CNN </a:t>
              </a: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Clusterer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004048" y="4005064"/>
              <a:ext cx="1224136" cy="7200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Classifier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203848" y="2924944"/>
              <a:ext cx="1224136" cy="7200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/>
                <a:t>CNN Visualizer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660232" y="4005064"/>
              <a:ext cx="1224136" cy="72008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 smtClean="0"/>
                <a:t>Deep-Q </a:t>
              </a:r>
              <a:r>
                <a:rPr lang="en-US" sz="1800" dirty="0"/>
                <a:t>trading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611560" y="2996952"/>
              <a:ext cx="1440160" cy="8280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err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Traning</a:t>
              </a:r>
              <a:r>
                <a:rPr lang="en-US" sz="14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Data &amp; 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Features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6588224" y="2996952"/>
              <a:ext cx="1656184" cy="64807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Historical Tick Data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3" name="Straight Arrow Connector 12"/>
            <p:cNvCxnSpPr>
              <a:stCxn id="4" idx="4"/>
              <a:endCxn id="2" idx="0"/>
            </p:cNvCxnSpPr>
            <p:nvPr/>
          </p:nvCxnSpPr>
          <p:spPr bwMode="auto">
            <a:xfrm>
              <a:off x="1331640" y="3825044"/>
              <a:ext cx="684076" cy="1800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Right Arrow 13"/>
            <p:cNvSpPr/>
            <p:nvPr/>
          </p:nvSpPr>
          <p:spPr bwMode="auto">
            <a:xfrm>
              <a:off x="2616771" y="4221088"/>
              <a:ext cx="587077" cy="28803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Right Arrow 15"/>
            <p:cNvSpPr/>
            <p:nvPr/>
          </p:nvSpPr>
          <p:spPr bwMode="auto">
            <a:xfrm>
              <a:off x="4427984" y="4221088"/>
              <a:ext cx="576064" cy="28803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6228183" y="4221088"/>
              <a:ext cx="432049" cy="28803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8" name="Straight Arrow Connector 17"/>
            <p:cNvCxnSpPr>
              <a:endCxn id="10" idx="0"/>
            </p:cNvCxnSpPr>
            <p:nvPr/>
          </p:nvCxnSpPr>
          <p:spPr bwMode="auto">
            <a:xfrm flipH="1">
              <a:off x="7272300" y="3645024"/>
              <a:ext cx="144016" cy="3600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Down Arrow 19"/>
            <p:cNvSpPr/>
            <p:nvPr/>
          </p:nvSpPr>
          <p:spPr bwMode="auto">
            <a:xfrm>
              <a:off x="3725255" y="3645024"/>
              <a:ext cx="252028" cy="360040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987824" y="5013176"/>
              <a:ext cx="1656184" cy="64807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Human Label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3" name="Straight Arrow Connector 22"/>
            <p:cNvCxnSpPr>
              <a:stCxn id="21" idx="0"/>
              <a:endCxn id="6" idx="2"/>
            </p:cNvCxnSpPr>
            <p:nvPr/>
          </p:nvCxnSpPr>
          <p:spPr bwMode="auto">
            <a:xfrm flipV="1">
              <a:off x="3815916" y="4725144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118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5" descr="喜剧之王[粤语] - YouTube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6" t="19454" r="11354" b="15582"/>
          <a:stretch/>
        </p:blipFill>
        <p:spPr>
          <a:xfrm>
            <a:off x="395537" y="1723653"/>
            <a:ext cx="5281300" cy="2929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0" t="4167" r="17410"/>
          <a:stretch/>
        </p:blipFill>
        <p:spPr>
          <a:xfrm>
            <a:off x="5004048" y="2805683"/>
            <a:ext cx="368058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93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Overfitting</a:t>
            </a:r>
            <a:r>
              <a:rPr lang="en-US" sz="1800" dirty="0" smtClean="0"/>
              <a:t>: </a:t>
            </a:r>
            <a:r>
              <a:rPr lang="en-US" sz="1800" b="1" dirty="0" smtClean="0">
                <a:solidFill>
                  <a:srgbClr val="0070C0"/>
                </a:solidFill>
              </a:rPr>
              <a:t>in-sample training </a:t>
            </a:r>
            <a:r>
              <a:rPr lang="en-US" sz="1800" dirty="0" smtClean="0"/>
              <a:t>gives high accuracy (false hope) but out-sample accuracy drops significantly 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45630"/>
            <a:ext cx="56673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67303" y="5790753"/>
            <a:ext cx="537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Like </a:t>
            </a:r>
            <a:r>
              <a:rPr lang="en-US" sz="2000" b="1" dirty="0" smtClean="0">
                <a:solidFill>
                  <a:srgbClr val="0070C0"/>
                </a:solidFill>
              </a:rPr>
              <a:t>Modem Alchemy </a:t>
            </a:r>
            <a:r>
              <a:rPr lang="en-US" sz="2000" dirty="0" smtClean="0">
                <a:solidFill>
                  <a:srgbClr val="00B050"/>
                </a:solidFill>
              </a:rPr>
              <a:t>and just </a:t>
            </a:r>
            <a:r>
              <a:rPr lang="en-US" sz="2000" b="1" dirty="0">
                <a:solidFill>
                  <a:srgbClr val="0070C0"/>
                </a:solidFill>
              </a:rPr>
              <a:t>pray it works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16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_B_final-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4371181"/>
            <a:ext cx="6048672" cy="1362075"/>
          </a:xfrm>
        </p:spPr>
        <p:txBody>
          <a:bodyPr/>
          <a:lstStyle/>
          <a:p>
            <a:r>
              <a:rPr lang="en-US" dirty="0" smtClean="0">
                <a:solidFill>
                  <a:srgbClr val="152E82"/>
                </a:solidFill>
              </a:rPr>
              <a:t>Thank you</a:t>
            </a:r>
            <a:endParaRPr lang="en-US" dirty="0">
              <a:solidFill>
                <a:srgbClr val="152E8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2B3540-29DB-9849-B58B-883D2E76A773}" type="slidenum">
              <a:rPr lang="en-US" smtClean="0">
                <a:solidFill>
                  <a:schemeClr val="bg1"/>
                </a:solidFill>
              </a:rPr>
              <a:pPr/>
              <a:t>55</a:t>
            </a:fld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Key Themes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Portfolio (what do buy)</a:t>
            </a:r>
          </a:p>
          <a:p>
            <a:pPr lvl="1"/>
            <a:r>
              <a:rPr lang="en-US" sz="2000" dirty="0"/>
              <a:t>Stock Pickings</a:t>
            </a:r>
          </a:p>
          <a:p>
            <a:pPr lvl="1"/>
            <a:r>
              <a:rPr lang="en-US" sz="2000" dirty="0"/>
              <a:t>Fundamental: values, prospects</a:t>
            </a:r>
          </a:p>
          <a:p>
            <a:pPr lvl="1"/>
            <a:r>
              <a:rPr lang="en-US" sz="2000" dirty="0"/>
              <a:t>Quantitative: statistics, </a:t>
            </a:r>
            <a:r>
              <a:rPr lang="en-US" sz="2000" dirty="0" smtClean="0"/>
              <a:t>models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Trading </a:t>
            </a:r>
            <a:r>
              <a:rPr lang="en-US" sz="2000" b="1" dirty="0"/>
              <a:t>(how to buy)</a:t>
            </a:r>
          </a:p>
          <a:p>
            <a:pPr lvl="1"/>
            <a:r>
              <a:rPr lang="en-US" sz="2000" dirty="0"/>
              <a:t>Algorithmic Trading</a:t>
            </a:r>
          </a:p>
          <a:p>
            <a:pPr lvl="1"/>
            <a:r>
              <a:rPr lang="en-US" sz="2000" dirty="0"/>
              <a:t>HFT (High Frequency Trading)</a:t>
            </a:r>
          </a:p>
          <a:p>
            <a:pPr lvl="1"/>
            <a:r>
              <a:rPr lang="en-US" sz="2000" dirty="0"/>
              <a:t>Program Trading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04878"/>
            <a:ext cx="22002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5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8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88843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Mobile Data (GPS): </a:t>
            </a:r>
            <a:r>
              <a:rPr lang="en-US" sz="1600" dirty="0" smtClean="0"/>
              <a:t>Google </a:t>
            </a:r>
            <a:r>
              <a:rPr lang="en-US" sz="1600" dirty="0"/>
              <a:t>Map traffic </a:t>
            </a:r>
            <a:r>
              <a:rPr lang="en-US" sz="1600" dirty="0" smtClean="0"/>
              <a:t>analyzing </a:t>
            </a:r>
            <a:r>
              <a:rPr lang="en-US" sz="1600" dirty="0"/>
              <a:t>the GPS-determined locations </a:t>
            </a:r>
            <a:r>
              <a:rPr lang="en-US" sz="1600" dirty="0" smtClean="0"/>
              <a:t>transmitted to Google by </a:t>
            </a:r>
            <a:r>
              <a:rPr lang="en-US" sz="1600" dirty="0"/>
              <a:t>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en.wikipedia.org/wiki/Google_Traffic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Web </a:t>
            </a:r>
            <a:r>
              <a:rPr lang="en-US" sz="1600" b="1" dirty="0"/>
              <a:t>search </a:t>
            </a:r>
            <a:r>
              <a:rPr lang="en-US" sz="1600" b="1" dirty="0" smtClean="0"/>
              <a:t>trend 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://trends.google.com/trends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Social Media</a:t>
            </a:r>
            <a:r>
              <a:rPr lang="en-US" sz="1600" dirty="0" smtClean="0"/>
              <a:t>: Facebook, Twitter </a:t>
            </a:r>
            <a:r>
              <a:rPr lang="en-US" sz="1600" dirty="0" err="1" smtClean="0"/>
              <a:t>etc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Personal </a:t>
            </a:r>
            <a:r>
              <a:rPr lang="en-US" sz="1600" b="1" dirty="0"/>
              <a:t>email </a:t>
            </a:r>
            <a:r>
              <a:rPr lang="en-US" sz="1600" dirty="0">
                <a:hlinkClick r:id="rId4"/>
              </a:rPr>
              <a:t>http://www.superfly.com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Public agencies </a:t>
            </a:r>
            <a:r>
              <a:rPr lang="en-US" sz="1800" dirty="0" smtClean="0"/>
              <a:t>(e.g. federal and state governments)	</a:t>
            </a:r>
            <a:r>
              <a:rPr lang="en-US" sz="1800" dirty="0" smtClean="0">
                <a:hlinkClick r:id="rId2"/>
              </a:rPr>
              <a:t>https://data.gov.hk/en/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 </a:t>
            </a:r>
            <a:r>
              <a:rPr lang="en-US" sz="1800" dirty="0" smtClean="0"/>
              <a:t>(including e-commerce such as </a:t>
            </a:r>
            <a:r>
              <a:rPr lang="en-US" sz="1800" b="1" dirty="0" err="1" smtClean="0">
                <a:solidFill>
                  <a:srgbClr val="00B050"/>
                </a:solidFill>
              </a:rPr>
              <a:t>AliPay</a:t>
            </a:r>
            <a:r>
              <a:rPr lang="en-US" sz="1800" b="1" dirty="0" smtClean="0">
                <a:solidFill>
                  <a:srgbClr val="00B050"/>
                </a:solidFill>
              </a:rPr>
              <a:t> and WeChat</a:t>
            </a:r>
            <a:r>
              <a:rPr lang="en-US" sz="1800" dirty="0" smtClean="0"/>
              <a:t>, credit card spending, exchange transaction data)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 </a:t>
            </a:r>
            <a:r>
              <a:rPr lang="en-US" sz="1800" dirty="0" smtClean="0"/>
              <a:t>(e.g. industry specific supply chain data, intra-day tick data from the exchange)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69" y="1844824"/>
            <a:ext cx="346838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316041"/>
            <a:ext cx="8396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400" b="1" dirty="0">
                <a:solidFill>
                  <a:srgbClr val="00B050"/>
                </a:solidFill>
              </a:rPr>
              <a:t>Other ideas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Amazon: track </a:t>
            </a:r>
            <a:r>
              <a:rPr lang="en-US" sz="14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Gov</a:t>
            </a:r>
            <a:r>
              <a:rPr lang="en-US" sz="1400" dirty="0" smtClean="0"/>
              <a:t> </a:t>
            </a:r>
            <a:r>
              <a:rPr lang="en-US" sz="1400" dirty="0"/>
              <a:t>open data (such as pollution index, beach water quality</a:t>
            </a:r>
            <a:r>
              <a:rPr lang="en-US" sz="1400" dirty="0" smtClean="0"/>
              <a:t>): track </a:t>
            </a:r>
            <a:r>
              <a:rPr lang="en-US" sz="1400" dirty="0"/>
              <a:t>health for pharmaceutical stocks</a:t>
            </a:r>
          </a:p>
        </p:txBody>
      </p:sp>
    </p:spTree>
    <p:extLst>
      <p:ext uri="{BB962C8B-B14F-4D97-AF65-F5344CB8AC3E}">
        <p14:creationId xmlns:p14="http://schemas.microsoft.com/office/powerpoint/2010/main" val="31387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15204</TotalTime>
  <Words>2204</Words>
  <Application>Microsoft Office PowerPoint</Application>
  <PresentationFormat>On-screen Show (4:3)</PresentationFormat>
  <Paragraphs>370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PowerPoint Template-CBF</vt:lpstr>
      <vt:lpstr>How Does Big Data Help Investment Decision</vt:lpstr>
      <vt:lpstr>Agenda</vt:lpstr>
      <vt:lpstr>My Background</vt:lpstr>
      <vt:lpstr>My Work</vt:lpstr>
      <vt:lpstr>My Work</vt:lpstr>
      <vt:lpstr>Key Themes</vt:lpstr>
      <vt:lpstr>Data, Data, Data….</vt:lpstr>
      <vt:lpstr>Individuals: Digital Footprints</vt:lpstr>
      <vt:lpstr>Business Processes</vt:lpstr>
      <vt:lpstr>Satellite image: Oil Reserve</vt:lpstr>
      <vt:lpstr>Satellite image: Parking Lots</vt:lpstr>
      <vt:lpstr>Robo-Advisor: AI ETF</vt:lpstr>
      <vt:lpstr>Example: Customer Experience</vt:lpstr>
      <vt:lpstr>Example: Personal Health</vt:lpstr>
      <vt:lpstr>Example: P2P Insurance</vt:lpstr>
      <vt:lpstr>Thomson Reuters MarketPsych Indices (TRMI)</vt:lpstr>
      <vt:lpstr>Thomson Reuters MarketPsych Indices (TRMI)</vt:lpstr>
      <vt:lpstr>Thomson Reuters MarketPsych Indices (TRMI)</vt:lpstr>
      <vt:lpstr> Equity Long/Short: Twitter Sentiment</vt:lpstr>
      <vt:lpstr>Equity Long/Short: Twitter Sentiment</vt:lpstr>
      <vt:lpstr>Bonds Long/Short: Economic Sentiment</vt:lpstr>
      <vt:lpstr>Smart Beta: Sentiment Enhanced ETF </vt:lpstr>
      <vt:lpstr>Social Trading</vt:lpstr>
      <vt:lpstr>Social Trading</vt:lpstr>
      <vt:lpstr>Crowd Quant &amp; Research</vt:lpstr>
      <vt:lpstr>Crowd Quant &amp; Research</vt:lpstr>
      <vt:lpstr>Short Term Price Movement</vt:lpstr>
      <vt:lpstr>Short Term Price Movement</vt:lpstr>
      <vt:lpstr>Short Term Price Movement</vt:lpstr>
      <vt:lpstr>Short Term Price Movement</vt:lpstr>
      <vt:lpstr>Reinforcement Learning</vt:lpstr>
      <vt:lpstr>Reinforcement Learning</vt:lpstr>
      <vt:lpstr>Reinforcement Learning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Pipelines</vt:lpstr>
      <vt:lpstr>Data Extraction &amp; Storage</vt:lpstr>
      <vt:lpstr>Indexing</vt:lpstr>
      <vt:lpstr>Hashing</vt:lpstr>
      <vt:lpstr>Relevance: Google PageRank</vt:lpstr>
      <vt:lpstr>Relevance: Vector Space Model</vt:lpstr>
      <vt:lpstr>Trading Strategies – HK Warrant</vt:lpstr>
      <vt:lpstr>Trading Strategies – HK small caps</vt:lpstr>
      <vt:lpstr>Trading Strategies - Background </vt:lpstr>
      <vt:lpstr>Trading Strategies – Trading Charts</vt:lpstr>
      <vt:lpstr>Trading Strategies – Trading Charts</vt:lpstr>
      <vt:lpstr>Trading Strategies - Trading Charts</vt:lpstr>
      <vt:lpstr>Challenges</vt:lpstr>
      <vt:lpstr>Challenges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59</cp:revision>
  <cp:lastPrinted>2013-10-02T07:30:28Z</cp:lastPrinted>
  <dcterms:created xsi:type="dcterms:W3CDTF">2018-01-14T13:40:03Z</dcterms:created>
  <dcterms:modified xsi:type="dcterms:W3CDTF">2018-05-30T00:00:29Z</dcterms:modified>
</cp:coreProperties>
</file>